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9" r:id="rId3"/>
    <p:sldId id="282" r:id="rId4"/>
    <p:sldId id="301" r:id="rId5"/>
    <p:sldId id="283" r:id="rId6"/>
    <p:sldId id="299" r:id="rId7"/>
    <p:sldId id="302" r:id="rId8"/>
    <p:sldId id="300" r:id="rId9"/>
    <p:sldId id="29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6F6F"/>
    <a:srgbClr val="4B4B4B"/>
    <a:srgbClr val="0F0E0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43" autoAdjust="0"/>
  </p:normalViewPr>
  <p:slideViewPr>
    <p:cSldViewPr>
      <p:cViewPr>
        <p:scale>
          <a:sx n="66" d="100"/>
          <a:sy n="66" d="100"/>
        </p:scale>
        <p:origin x="-786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7DA1A818-37C3-46B9-977E-749CCF073B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Дата 3"/>
          <p:cNvSpPr txBox="1">
            <a:spLocks/>
          </p:cNvSpPr>
          <p:nvPr userDrawn="1"/>
        </p:nvSpPr>
        <p:spPr>
          <a:xfrm>
            <a:off x="323528" y="6381328"/>
            <a:ext cx="2664296" cy="288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Susan Sans BookC" pitchFamily="34" charset="0"/>
              </a:defRPr>
            </a:lvl1pPr>
          </a:lstStyle>
          <a:p>
            <a:r>
              <a:rPr lang="en-US" dirty="0" smtClean="0"/>
              <a:t>term.webmoney.ru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07504" y="188640"/>
            <a:ext cx="8784976" cy="72008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b="0"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4536504"/>
          </a:xfrm>
        </p:spPr>
        <p:txBody>
          <a:bodyPr/>
          <a:lstStyle>
            <a:lvl1pPr>
              <a:buFontTx/>
              <a:buBlip>
                <a:blip r:embed="rId2"/>
              </a:buBlip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51520" y="6381328"/>
            <a:ext cx="2664296" cy="288032"/>
          </a:xfrm>
          <a:prstGeom prst="rect">
            <a:avLst/>
          </a:prstGeom>
        </p:spPr>
        <p:txBody>
          <a:bodyPr/>
          <a:lstStyle/>
          <a:p>
            <a:fld id="{5066507C-98C7-4DF3-8C7E-5E40208FD165}" type="datetimeFigureOut">
              <a:rPr lang="ru-RU" smtClean="0"/>
              <a:pPr/>
              <a:t>10.09.2013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7DA1A818-37C3-46B9-977E-749CCF073B3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51520" y="6381328"/>
            <a:ext cx="2664296" cy="288032"/>
          </a:xfrm>
          <a:prstGeom prst="rect">
            <a:avLst/>
          </a:prstGeom>
        </p:spPr>
        <p:txBody>
          <a:bodyPr/>
          <a:lstStyle/>
          <a:p>
            <a:fld id="{5066507C-98C7-4DF3-8C7E-5E40208FD165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7DA1A818-37C3-46B9-977E-749CCF073B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251520" y="6381328"/>
            <a:ext cx="2664296" cy="288032"/>
          </a:xfrm>
          <a:prstGeom prst="rect">
            <a:avLst/>
          </a:prstGeom>
        </p:spPr>
        <p:txBody>
          <a:bodyPr/>
          <a:lstStyle/>
          <a:p>
            <a:fld id="{5066507C-98C7-4DF3-8C7E-5E40208FD165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7DA1A818-37C3-46B9-977E-749CCF073B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07504" y="188640"/>
            <a:ext cx="8784976" cy="72008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000" b="0"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2008"/>
            <a:ext cx="8517632" cy="9087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251520" y="6381328"/>
            <a:ext cx="2664296" cy="288032"/>
          </a:xfrm>
          <a:prstGeom prst="rect">
            <a:avLst/>
          </a:prstGeom>
        </p:spPr>
        <p:txBody>
          <a:bodyPr/>
          <a:lstStyle/>
          <a:p>
            <a:fld id="{5066507C-98C7-4DF3-8C7E-5E40208FD165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7DA1A818-37C3-46B9-977E-749CCF073B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2008"/>
            <a:ext cx="8517632" cy="90872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251520" y="6381328"/>
            <a:ext cx="2664296" cy="288032"/>
          </a:xfrm>
          <a:prstGeom prst="rect">
            <a:avLst/>
          </a:prstGeom>
        </p:spPr>
        <p:txBody>
          <a:bodyPr/>
          <a:lstStyle/>
          <a:p>
            <a:fld id="{5066507C-98C7-4DF3-8C7E-5E40208FD165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7DA1A818-37C3-46B9-977E-749CCF073B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51520" y="6381328"/>
            <a:ext cx="2664296" cy="288032"/>
          </a:xfrm>
          <a:prstGeom prst="rect">
            <a:avLst/>
          </a:prstGeom>
        </p:spPr>
        <p:txBody>
          <a:bodyPr/>
          <a:lstStyle/>
          <a:p>
            <a:fld id="{5066507C-98C7-4DF3-8C7E-5E40208FD165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7DA1A818-37C3-46B9-977E-749CCF073B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251520" y="6381328"/>
            <a:ext cx="2664296" cy="288032"/>
          </a:xfrm>
          <a:prstGeom prst="rect">
            <a:avLst/>
          </a:prstGeom>
        </p:spPr>
        <p:txBody>
          <a:bodyPr/>
          <a:lstStyle/>
          <a:p>
            <a:fld id="{5066507C-98C7-4DF3-8C7E-5E40208FD165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7DA1A818-37C3-46B9-977E-749CCF073B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251520" y="6381328"/>
            <a:ext cx="2664296" cy="288032"/>
          </a:xfrm>
          <a:prstGeom prst="rect">
            <a:avLst/>
          </a:prstGeom>
        </p:spPr>
        <p:txBody>
          <a:bodyPr/>
          <a:lstStyle/>
          <a:p>
            <a:fld id="{5066507C-98C7-4DF3-8C7E-5E40208FD165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7DA1A818-37C3-46B9-977E-749CCF073B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2008"/>
            <a:ext cx="8517632" cy="90872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51520" y="6381328"/>
            <a:ext cx="2664296" cy="288032"/>
          </a:xfrm>
          <a:prstGeom prst="rect">
            <a:avLst/>
          </a:prstGeom>
        </p:spPr>
        <p:txBody>
          <a:bodyPr/>
          <a:lstStyle/>
          <a:p>
            <a:fld id="{5066507C-98C7-4DF3-8C7E-5E40208FD165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7DA1A818-37C3-46B9-977E-749CCF073B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51520" y="6381328"/>
            <a:ext cx="2664296" cy="288032"/>
          </a:xfrm>
          <a:prstGeom prst="rect">
            <a:avLst/>
          </a:prstGeom>
        </p:spPr>
        <p:txBody>
          <a:bodyPr/>
          <a:lstStyle/>
          <a:p>
            <a:fld id="{5066507C-98C7-4DF3-8C7E-5E40208FD165}" type="datetimeFigureOut">
              <a:rPr lang="ru-RU" smtClean="0"/>
              <a:pPr/>
              <a:t>10.09.2013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365125"/>
          </a:xfrm>
          <a:prstGeom prst="rect">
            <a:avLst/>
          </a:prstGeom>
        </p:spPr>
        <p:txBody>
          <a:bodyPr/>
          <a:lstStyle/>
          <a:p>
            <a:fld id="{7DA1A818-37C3-46B9-977E-749CCF073B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PRESENTATION_english\Powerpoint\WebMoney_Blank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Susan Sans BookC" pitchFamily="34" charset="0"/>
          <a:ea typeface="Open Sans" pitchFamily="34" charset="0"/>
          <a:cs typeface="Open Sans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6F6F6F"/>
          </a:solidFill>
          <a:latin typeface="Open Sans" pitchFamily="34" charset="0"/>
          <a:ea typeface="Open Sans" pitchFamily="34" charset="0"/>
          <a:cs typeface="Open Sans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rgbClr val="6F6F6F"/>
          </a:solidFill>
          <a:latin typeface="Open Sans" pitchFamily="34" charset="0"/>
          <a:ea typeface="Open Sans" pitchFamily="34" charset="0"/>
          <a:cs typeface="Open Sans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6F6F6F"/>
          </a:solidFill>
          <a:latin typeface="Open Sans" pitchFamily="34" charset="0"/>
          <a:ea typeface="Open Sans" pitchFamily="34" charset="0"/>
          <a:cs typeface="Open Sans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rgbClr val="6F6F6F"/>
          </a:solidFill>
          <a:latin typeface="Open Sans" pitchFamily="34" charset="0"/>
          <a:ea typeface="Open Sans" pitchFamily="34" charset="0"/>
          <a:cs typeface="Open Sans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rgbClr val="6F6F6F"/>
          </a:solidFill>
          <a:latin typeface="Open Sans" pitchFamily="34" charset="0"/>
          <a:ea typeface="Open Sans" pitchFamily="34" charset="0"/>
          <a:cs typeface="Open Sans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gif"/><Relationship Id="rId1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444208" y="6165304"/>
            <a:ext cx="2394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acquiring.webmoney.ru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 descr="D:\PRESENTATION_english\September\WebMoney_star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368152"/>
          </a:xfrm>
        </p:spPr>
        <p:txBody>
          <a:bodyPr>
            <a:noAutofit/>
          </a:bodyPr>
          <a:lstStyle/>
          <a:p>
            <a:r>
              <a:rPr lang="ru-RU" sz="3400" dirty="0" smtClean="0"/>
              <a:t>Выплаты - ключевой элемент Партнерских программ</a:t>
            </a:r>
            <a:endParaRPr lang="ru-RU" sz="3400" b="1" dirty="0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363272" cy="3384376"/>
          </a:xfrm>
        </p:spPr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4000" dirty="0" smtClean="0"/>
              <a:t>Объем выплат.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4000" dirty="0" smtClean="0"/>
              <a:t>Постоянство выплат.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4000" dirty="0" smtClean="0"/>
              <a:t>Удобство выплат. </a:t>
            </a:r>
          </a:p>
          <a:p>
            <a:pPr>
              <a:buNone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dvAuto="50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792088"/>
          </a:xfrm>
        </p:spPr>
        <p:txBody>
          <a:bodyPr>
            <a:normAutofit/>
          </a:bodyPr>
          <a:lstStyle/>
          <a:p>
            <a:r>
              <a:rPr lang="ru-RU" sz="3400" dirty="0" smtClean="0"/>
              <a:t>Почему выплаты  в W</a:t>
            </a:r>
            <a:r>
              <a:rPr lang="en-US" sz="3400" dirty="0" err="1" smtClean="0"/>
              <a:t>eb</a:t>
            </a:r>
            <a:r>
              <a:rPr lang="ru-RU" sz="3400" dirty="0" smtClean="0"/>
              <a:t>M</a:t>
            </a:r>
            <a:r>
              <a:rPr lang="en-US" sz="3400" dirty="0" err="1" smtClean="0"/>
              <a:t>oney</a:t>
            </a:r>
            <a:r>
              <a:rPr lang="ru-RU" sz="3400" dirty="0" smtClean="0"/>
              <a:t>?</a:t>
            </a:r>
            <a:endParaRPr lang="ru-RU" sz="3400" dirty="0">
              <a:latin typeface="+mj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536504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Отсутствие комиссии за содержание </a:t>
            </a:r>
            <a:r>
              <a:rPr lang="ru-RU" sz="2800" dirty="0" err="1" smtClean="0"/>
              <a:t>аккаунта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Все платежи мгновенны и </a:t>
            </a:r>
            <a:r>
              <a:rPr lang="ru-RU" sz="2800" dirty="0" err="1" smtClean="0"/>
              <a:t>безотзывны</a:t>
            </a:r>
            <a:r>
              <a:rPr lang="ru-RU" sz="2800" dirty="0" smtClean="0"/>
              <a:t>;</a:t>
            </a:r>
          </a:p>
          <a:p>
            <a:r>
              <a:rPr lang="ru-RU" sz="2800" dirty="0" smtClean="0"/>
              <a:t>Отсутствие </a:t>
            </a:r>
            <a:r>
              <a:rPr lang="ru-RU" sz="2800" dirty="0" err="1" smtClean="0"/>
              <a:t>Chargeback-ов</a:t>
            </a:r>
            <a:endParaRPr lang="ru-RU" sz="2800" dirty="0" smtClean="0"/>
          </a:p>
          <a:p>
            <a:r>
              <a:rPr lang="ru-RU" sz="2800" dirty="0" smtClean="0"/>
              <a:t>Низкая комиссия за транзакции и вывод средств</a:t>
            </a:r>
          </a:p>
          <a:p>
            <a:r>
              <a:rPr lang="ru-RU" sz="2800" dirty="0" smtClean="0"/>
              <a:t>Бесплатный API;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dvAuto="50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Где потратить </a:t>
            </a:r>
            <a:r>
              <a:rPr lang="en-US" dirty="0" smtClean="0"/>
              <a:t>WebMoney?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3600" dirty="0" smtClean="0"/>
              <a:t>Более чем 91,000 продавцов, принимающих к оплате</a:t>
            </a:r>
            <a:r>
              <a:rPr lang="en-US" sz="3600" dirty="0" smtClean="0"/>
              <a:t> WebMoney</a:t>
            </a:r>
            <a:r>
              <a:rPr lang="ru-RU" sz="3600" dirty="0" smtClean="0"/>
              <a:t>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720080"/>
          </a:xfrm>
        </p:spPr>
        <p:txBody>
          <a:bodyPr>
            <a:normAutofit/>
          </a:bodyPr>
          <a:lstStyle/>
          <a:p>
            <a:r>
              <a:rPr lang="ru-RU" sz="3400" dirty="0" smtClean="0"/>
              <a:t>Способы вывода </a:t>
            </a:r>
            <a:r>
              <a:rPr lang="ru-RU" sz="3400" dirty="0" smtClean="0"/>
              <a:t>средств</a:t>
            </a:r>
            <a:endParaRPr lang="ru-RU" sz="34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57200" y="1340768"/>
            <a:ext cx="8363272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rgbClr val="6F6F6F"/>
                </a:solidFill>
                <a:latin typeface="+mj-lt"/>
                <a:ea typeface="Open Sans" pitchFamily="34" charset="0"/>
                <a:cs typeface="Open Sans" pitchFamily="34" charset="0"/>
              </a:rPr>
              <a:t>На банковские карты;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6F6F6F"/>
                </a:solidFill>
                <a:latin typeface="+mj-lt"/>
                <a:ea typeface="Open Sans" pitchFamily="34" charset="0"/>
                <a:cs typeface="Open Sans" pitchFamily="34" charset="0"/>
              </a:rPr>
              <a:t>  </a:t>
            </a:r>
            <a:r>
              <a:rPr lang="ru-RU" sz="2800" dirty="0" smtClean="0">
                <a:solidFill>
                  <a:srgbClr val="6F6F6F"/>
                </a:solidFill>
                <a:ea typeface="Open Sans" pitchFamily="34" charset="0"/>
                <a:cs typeface="Open Sans" pitchFamily="34" charset="0"/>
              </a:rPr>
              <a:t>На пластиковые карты, заказанные через сервисы WebMoney;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 smtClean="0">
                <a:solidFill>
                  <a:srgbClr val="6F6F6F"/>
                </a:solidFill>
                <a:ea typeface="Open Sans" pitchFamily="34" charset="0"/>
                <a:cs typeface="Open Sans" pitchFamily="34" charset="0"/>
              </a:rPr>
              <a:t>На виртуальные карты;</a:t>
            </a:r>
            <a:endParaRPr lang="ru-RU" sz="2800" dirty="0" smtClean="0">
              <a:solidFill>
                <a:srgbClr val="6F6F6F"/>
              </a:solidFill>
              <a:latin typeface="+mj-lt"/>
              <a:ea typeface="Open Sans" pitchFamily="34" charset="0"/>
              <a:cs typeface="Open Sans" pitchFamily="34" charset="0"/>
            </a:endParaRPr>
          </a:p>
          <a:p>
            <a:pPr marL="342900" indent="-342900">
              <a:spcBef>
                <a:spcPct val="2000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rgbClr val="6F6F6F"/>
                </a:solidFill>
                <a:ea typeface="Open Sans" pitchFamily="34" charset="0"/>
                <a:cs typeface="Open Sans" pitchFamily="34" charset="0"/>
              </a:rPr>
              <a:t>Банковским переводом;</a:t>
            </a:r>
          </a:p>
          <a:p>
            <a:pPr marL="342900" indent="-342900">
              <a:spcBef>
                <a:spcPct val="2000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rgbClr val="6F6F6F"/>
                </a:solidFill>
                <a:ea typeface="Open Sans" pitchFamily="34" charset="0"/>
                <a:cs typeface="Open Sans" pitchFamily="34" charset="0"/>
              </a:rPr>
              <a:t>Через системы денежных переводов;</a:t>
            </a:r>
            <a:endParaRPr lang="ru-RU" sz="2800" dirty="0" smtClean="0">
              <a:solidFill>
                <a:srgbClr val="6F6F6F"/>
              </a:solidFill>
              <a:latin typeface="+mj-lt"/>
              <a:ea typeface="Open Sans" pitchFamily="34" charset="0"/>
              <a:cs typeface="Open Sans" pitchFamily="34" charset="0"/>
            </a:endParaRP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rgbClr val="6F6F6F"/>
                </a:solidFill>
                <a:ea typeface="Open Sans" pitchFamily="34" charset="0"/>
                <a:cs typeface="Open Sans" pitchFamily="34" charset="0"/>
              </a:rPr>
              <a:t>Через почтовый перевод.</a:t>
            </a:r>
            <a:endParaRPr lang="ru-RU" sz="2800" dirty="0" smtClean="0">
              <a:solidFill>
                <a:srgbClr val="6F6F6F"/>
              </a:solidFill>
              <a:latin typeface="+mj-lt"/>
              <a:ea typeface="Open Sans" pitchFamily="34" charset="0"/>
              <a:cs typeface="Open Sans" pitchFamily="34" charset="0"/>
            </a:endParaRP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r>
              <a:rPr lang="ru-RU" sz="2800" dirty="0" smtClean="0">
                <a:solidFill>
                  <a:srgbClr val="6F6F6F"/>
                </a:solidFill>
                <a:latin typeface="+mj-lt"/>
                <a:ea typeface="Open Sans" pitchFamily="34" charset="0"/>
                <a:cs typeface="Open Sans" pitchFamily="34" charset="0"/>
              </a:rPr>
              <a:t>Через обменные пункты </a:t>
            </a:r>
            <a:r>
              <a:rPr lang="ru-RU" sz="2800" dirty="0" err="1" smtClean="0">
                <a:solidFill>
                  <a:srgbClr val="6F6F6F"/>
                </a:solidFill>
                <a:latin typeface="+mj-lt"/>
                <a:ea typeface="Open Sans" pitchFamily="34" charset="0"/>
                <a:cs typeface="Open Sans" pitchFamily="34" charset="0"/>
              </a:rPr>
              <a:t>WebMoney</a:t>
            </a:r>
            <a:r>
              <a:rPr lang="ru-RU" sz="2800" dirty="0" smtClean="0">
                <a:solidFill>
                  <a:srgbClr val="6F6F6F"/>
                </a:solidFill>
                <a:latin typeface="+mj-lt"/>
                <a:ea typeface="Open Sans" pitchFamily="34" charset="0"/>
                <a:cs typeface="Open Sans" pitchFamily="34" charset="0"/>
              </a:rPr>
              <a:t>;</a:t>
            </a: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endParaRPr lang="ru-RU" sz="2400" dirty="0" smtClean="0">
              <a:solidFill>
                <a:srgbClr val="6F6F6F"/>
              </a:solidFill>
              <a:latin typeface="+mj-lt"/>
              <a:ea typeface="Open Sans" pitchFamily="34" charset="0"/>
              <a:cs typeface="Open Sans" pitchFamily="34" charset="0"/>
            </a:endParaRP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endParaRPr lang="ru-RU" sz="2400" dirty="0" smtClean="0">
              <a:solidFill>
                <a:srgbClr val="6F6F6F"/>
              </a:solidFill>
              <a:latin typeface="+mj-lt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dvAuto="50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720080"/>
          </a:xfrm>
        </p:spPr>
        <p:txBody>
          <a:bodyPr>
            <a:normAutofit/>
          </a:bodyPr>
          <a:lstStyle/>
          <a:p>
            <a:r>
              <a:rPr lang="ru-RU" sz="3400" dirty="0" smtClean="0"/>
              <a:t>Статистические данные</a:t>
            </a:r>
            <a:endParaRPr lang="ru-RU" sz="34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57200" y="1340768"/>
            <a:ext cx="8363272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rgbClr val="6F6F6F"/>
                </a:solidFill>
                <a:latin typeface="+mj-lt"/>
                <a:ea typeface="Open Sans" pitchFamily="34" charset="0"/>
                <a:cs typeface="Open Sans" pitchFamily="34" charset="0"/>
              </a:rPr>
              <a:t>Более 22,5 млн. пользователей  в мире;</a:t>
            </a: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rgbClr val="6F6F6F"/>
                </a:solidFill>
                <a:latin typeface="+mj-lt"/>
                <a:ea typeface="Open Sans" pitchFamily="34" charset="0"/>
                <a:cs typeface="Open Sans" pitchFamily="34" charset="0"/>
              </a:rPr>
              <a:t>Оборот  17 миллиардов  USD в  2012 году;</a:t>
            </a: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rgbClr val="6F6F6F"/>
                </a:solidFill>
                <a:latin typeface="+mj-lt"/>
                <a:ea typeface="Open Sans" pitchFamily="34" charset="0"/>
                <a:cs typeface="Open Sans" pitchFamily="34" charset="0"/>
              </a:rPr>
              <a:t>Более  чем  91,000 продавцов, которым оказываются услуги;</a:t>
            </a: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r>
              <a:rPr lang="ru-RU" sz="2400" dirty="0" smtClean="0">
                <a:solidFill>
                  <a:srgbClr val="6F6F6F"/>
                </a:solidFill>
                <a:latin typeface="+mj-lt"/>
                <a:ea typeface="Open Sans" pitchFamily="34" charset="0"/>
                <a:cs typeface="Open Sans" pitchFamily="34" charset="0"/>
              </a:rPr>
              <a:t>Высокое локальное проникновение (73% </a:t>
            </a:r>
            <a:r>
              <a:rPr lang="ru-RU" sz="2400" dirty="0" err="1" smtClean="0">
                <a:solidFill>
                  <a:srgbClr val="6F6F6F"/>
                </a:solidFill>
                <a:latin typeface="+mj-lt"/>
                <a:ea typeface="Open Sans" pitchFamily="34" charset="0"/>
                <a:cs typeface="Open Sans" pitchFamily="34" charset="0"/>
              </a:rPr>
              <a:t>он-лайн</a:t>
            </a:r>
            <a:r>
              <a:rPr lang="ru-RU" sz="2400" dirty="0" smtClean="0">
                <a:solidFill>
                  <a:srgbClr val="6F6F6F"/>
                </a:solidFill>
                <a:latin typeface="+mj-lt"/>
                <a:ea typeface="Open Sans" pitchFamily="34" charset="0"/>
                <a:cs typeface="Open Sans" pitchFamily="34" charset="0"/>
              </a:rPr>
              <a:t> </a:t>
            </a:r>
            <a:r>
              <a:rPr lang="ru-RU" sz="2400" dirty="0" err="1" smtClean="0">
                <a:solidFill>
                  <a:srgbClr val="6F6F6F"/>
                </a:solidFill>
                <a:latin typeface="+mj-lt"/>
                <a:ea typeface="Open Sans" pitchFamily="34" charset="0"/>
                <a:cs typeface="Open Sans" pitchFamily="34" charset="0"/>
              </a:rPr>
              <a:t>мерчантов</a:t>
            </a:r>
            <a:r>
              <a:rPr lang="ru-RU" sz="2400" dirty="0" smtClean="0">
                <a:solidFill>
                  <a:srgbClr val="6F6F6F"/>
                </a:solidFill>
                <a:latin typeface="+mj-lt"/>
                <a:ea typeface="Open Sans" pitchFamily="34" charset="0"/>
                <a:cs typeface="Open Sans" pitchFamily="34" charset="0"/>
              </a:rPr>
              <a:t>  в СНГ используют WebMoney и около 10,000 пользователей ежедневно регистрируются с системе).</a:t>
            </a:r>
          </a:p>
          <a:p>
            <a:pPr marL="342900" lvl="0" indent="-342900">
              <a:spcBef>
                <a:spcPct val="20000"/>
              </a:spcBef>
            </a:pPr>
            <a:endParaRPr lang="ru-RU" sz="2400" dirty="0" smtClean="0">
              <a:solidFill>
                <a:srgbClr val="6F6F6F"/>
              </a:solidFill>
              <a:latin typeface="+mj-lt"/>
              <a:ea typeface="Open Sans" pitchFamily="34" charset="0"/>
              <a:cs typeface="Open Sans" pitchFamily="34" charset="0"/>
            </a:endParaRPr>
          </a:p>
          <a:p>
            <a:pPr marL="342900" lvl="0" indent="-342900">
              <a:spcBef>
                <a:spcPct val="20000"/>
              </a:spcBef>
              <a:buBlip>
                <a:blip r:embed="rId2"/>
              </a:buBlip>
            </a:pPr>
            <a:endParaRPr lang="ru-RU" sz="2400" dirty="0" smtClean="0">
              <a:solidFill>
                <a:srgbClr val="6F6F6F"/>
              </a:solidFill>
              <a:latin typeface="+mj-lt"/>
              <a:ea typeface="Open Sans" pitchFamily="34" charset="0"/>
              <a:cs typeface="Open Sans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224136"/>
          </a:xfrm>
        </p:spPr>
        <p:txBody>
          <a:bodyPr>
            <a:noAutofit/>
          </a:bodyPr>
          <a:lstStyle/>
          <a:p>
            <a:r>
              <a:rPr lang="ru-RU" sz="3400" dirty="0" smtClean="0"/>
              <a:t>Примеры партнерских программ работающих с </a:t>
            </a:r>
            <a:r>
              <a:rPr lang="ru-RU" sz="3400" dirty="0" smtClean="0"/>
              <a:t>нами</a:t>
            </a:r>
            <a:endParaRPr lang="ru-RU" sz="3400" b="1" dirty="0"/>
          </a:p>
        </p:txBody>
      </p:sp>
      <p:pic>
        <p:nvPicPr>
          <p:cNvPr id="1026" name="Picture 2" descr="D:\PRESENTATION_english\September\logo_a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1154546" cy="1184796"/>
          </a:xfrm>
          <a:prstGeom prst="rect">
            <a:avLst/>
          </a:prstGeom>
          <a:noFill/>
        </p:spPr>
      </p:pic>
      <p:pic>
        <p:nvPicPr>
          <p:cNvPr id="1027" name="Picture 3" descr="D:\PRESENTATION_english\September\admita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1556792"/>
            <a:ext cx="2160240" cy="735685"/>
          </a:xfrm>
          <a:prstGeom prst="rect">
            <a:avLst/>
          </a:prstGeom>
          <a:noFill/>
        </p:spPr>
      </p:pic>
      <p:pic>
        <p:nvPicPr>
          <p:cNvPr id="1028" name="Picture 4" descr="D:\PRESENTATION_english\September\ActionPay-logo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556792"/>
            <a:ext cx="2337271" cy="757144"/>
          </a:xfrm>
          <a:prstGeom prst="rect">
            <a:avLst/>
          </a:prstGeom>
          <a:noFill/>
        </p:spPr>
      </p:pic>
      <p:pic>
        <p:nvPicPr>
          <p:cNvPr id="1029" name="Picture 5" descr="D:\PRESENTATION_english\September\ad1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24328" y="1772816"/>
            <a:ext cx="864096" cy="241438"/>
          </a:xfrm>
          <a:prstGeom prst="rect">
            <a:avLst/>
          </a:prstGeom>
          <a:noFill/>
        </p:spPr>
      </p:pic>
      <p:pic>
        <p:nvPicPr>
          <p:cNvPr id="1030" name="Picture 6" descr="D:\PRESENTATION_english\September\begun-logo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2636912"/>
            <a:ext cx="1734096" cy="748506"/>
          </a:xfrm>
          <a:prstGeom prst="rect">
            <a:avLst/>
          </a:prstGeom>
          <a:noFill/>
        </p:spPr>
      </p:pic>
      <p:pic>
        <p:nvPicPr>
          <p:cNvPr id="1031" name="Picture 7" descr="D:\PRESENTATION_english\September\sape-ru_logo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3768" y="2780928"/>
            <a:ext cx="1613768" cy="732815"/>
          </a:xfrm>
          <a:prstGeom prst="rect">
            <a:avLst/>
          </a:prstGeom>
          <a:noFill/>
        </p:spPr>
      </p:pic>
      <p:pic>
        <p:nvPicPr>
          <p:cNvPr id="1032" name="Picture 8" descr="D:\PRESENTATION_english\September\mainlink_log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6016" y="2924944"/>
            <a:ext cx="1800200" cy="430675"/>
          </a:xfrm>
          <a:prstGeom prst="rect">
            <a:avLst/>
          </a:prstGeom>
          <a:noFill/>
        </p:spPr>
      </p:pic>
      <p:pic>
        <p:nvPicPr>
          <p:cNvPr id="1033" name="Picture 9" descr="D:\PRESENTATION_english\September\teaser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48264" y="2924944"/>
            <a:ext cx="1675227" cy="360040"/>
          </a:xfrm>
          <a:prstGeom prst="rect">
            <a:avLst/>
          </a:prstGeom>
          <a:noFill/>
        </p:spPr>
      </p:pic>
      <p:pic>
        <p:nvPicPr>
          <p:cNvPr id="1034" name="Picture 10" descr="D:\PRESENTATION_english\September\gameagregator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51920" y="4869160"/>
            <a:ext cx="1534876" cy="1031503"/>
          </a:xfrm>
          <a:prstGeom prst="rect">
            <a:avLst/>
          </a:prstGeom>
          <a:noFill/>
        </p:spPr>
      </p:pic>
      <p:pic>
        <p:nvPicPr>
          <p:cNvPr id="1035" name="Picture 11" descr="D:\PRESENTATION_english\September\cityad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716016" y="3645024"/>
            <a:ext cx="1661724" cy="1224136"/>
          </a:xfrm>
          <a:prstGeom prst="rect">
            <a:avLst/>
          </a:prstGeom>
          <a:noFill/>
        </p:spPr>
      </p:pic>
      <p:pic>
        <p:nvPicPr>
          <p:cNvPr id="1036" name="Picture 12" descr="D:\PRESENTATION_english\September\myragon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5536" y="4005064"/>
            <a:ext cx="2304256" cy="493769"/>
          </a:xfrm>
          <a:prstGeom prst="rect">
            <a:avLst/>
          </a:prstGeom>
          <a:noFill/>
        </p:spPr>
      </p:pic>
      <p:pic>
        <p:nvPicPr>
          <p:cNvPr id="1037" name="Picture 13" descr="D:\PRESENTATION_english\September\trust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88224" y="3717032"/>
            <a:ext cx="2223778" cy="864096"/>
          </a:xfrm>
          <a:prstGeom prst="rect">
            <a:avLst/>
          </a:prstGeom>
          <a:noFill/>
        </p:spPr>
      </p:pic>
      <p:pic>
        <p:nvPicPr>
          <p:cNvPr id="1038" name="Picture 14" descr="D:\PRESENTATION_english\September\trafficholder.gif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059832" y="3861048"/>
            <a:ext cx="1428750" cy="857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720080"/>
          </a:xfrm>
        </p:spPr>
        <p:txBody>
          <a:bodyPr>
            <a:normAutofit/>
          </a:bodyPr>
          <a:lstStyle/>
          <a:p>
            <a:r>
              <a:rPr lang="ru-RU" sz="3400" dirty="0" smtClean="0"/>
              <a:t>Как должен быть идеальный способ выплат?</a:t>
            </a:r>
            <a:endParaRPr lang="ru-RU" sz="3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170080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6F6F6F"/>
              </a:solidFill>
            </a:endParaRPr>
          </a:p>
          <a:p>
            <a:endParaRPr lang="ru-RU" dirty="0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363272" cy="40324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dirty="0" smtClean="0"/>
              <a:t>1. Удобным.</a:t>
            </a:r>
          </a:p>
          <a:p>
            <a:pPr>
              <a:buNone/>
            </a:pPr>
            <a:r>
              <a:rPr lang="ru-RU" sz="4000" dirty="0" smtClean="0"/>
              <a:t>2. Доступным.</a:t>
            </a:r>
          </a:p>
          <a:p>
            <a:pPr>
              <a:buNone/>
            </a:pPr>
            <a:r>
              <a:rPr lang="ru-RU" sz="4000" dirty="0" smtClean="0"/>
              <a:t>3. Функциональным.</a:t>
            </a:r>
          </a:p>
          <a:p>
            <a:pPr>
              <a:buNone/>
            </a:pPr>
            <a:r>
              <a:rPr lang="ru-RU" sz="4000" dirty="0" smtClean="0"/>
              <a:t>4. Распространенным.</a:t>
            </a:r>
          </a:p>
          <a:p>
            <a:pPr>
              <a:buNone/>
            </a:pPr>
            <a:r>
              <a:rPr lang="ru-RU" sz="4000" dirty="0" smtClean="0"/>
              <a:t>5. Дешевым.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dvAuto="50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PRESENTATION_english\Powerpoint\WebMoney_e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59632" y="2420888"/>
            <a:ext cx="554461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Пекушкин</a:t>
            </a:r>
            <a:r>
              <a:rPr lang="ru-RU" sz="2800" b="1" dirty="0" smtClean="0">
                <a:solidFill>
                  <a:schemeClr val="bg1"/>
                </a:solidFill>
              </a:rPr>
              <a:t> Кирилл</a:t>
            </a:r>
          </a:p>
          <a:p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sz="2800" u="sng" dirty="0" smtClean="0">
                <a:solidFill>
                  <a:schemeClr val="bg1"/>
                </a:solidFill>
              </a:rPr>
              <a:t>Менеджер по международному развитию.</a:t>
            </a:r>
          </a:p>
          <a:p>
            <a:endParaRPr lang="ru-RU" sz="2800" dirty="0" smtClean="0">
              <a:solidFill>
                <a:schemeClr val="bg1"/>
              </a:solidFill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E-mail: pekushkin@webmoney.ru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Тел: +7 (495) 727-15-05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Skype: </a:t>
            </a:r>
            <a:r>
              <a:rPr lang="en-US" sz="2800" dirty="0" err="1" smtClean="0">
                <a:solidFill>
                  <a:schemeClr val="bg1"/>
                </a:solidFill>
              </a:rPr>
              <a:t>kirill.pekushkin</a:t>
            </a:r>
            <a:endParaRPr lang="en-US" sz="2800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006AB4"/>
      </a:dk1>
      <a:lt1>
        <a:srgbClr val="FFFFFF"/>
      </a:lt1>
      <a:dk2>
        <a:srgbClr val="0F0E0E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1082</TotalTime>
  <Words>202</Words>
  <Application>Microsoft Office PowerPoint</Application>
  <PresentationFormat>Экран (4:3)</PresentationFormat>
  <Paragraphs>44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Выплаты - ключевой элемент Партнерских программ</vt:lpstr>
      <vt:lpstr>Почему выплаты  в WebMoney?</vt:lpstr>
      <vt:lpstr>Где потратить WebMoney?</vt:lpstr>
      <vt:lpstr>Способы вывода средств</vt:lpstr>
      <vt:lpstr>Статистические данные</vt:lpstr>
      <vt:lpstr>Примеры партнерских программ работающих с нами</vt:lpstr>
      <vt:lpstr>Как должен быть идеальный способ выплат?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Espinoza</dc:creator>
  <cp:lastModifiedBy>Work</cp:lastModifiedBy>
  <cp:revision>101</cp:revision>
  <dcterms:created xsi:type="dcterms:W3CDTF">2013-02-21T13:25:53Z</dcterms:created>
  <dcterms:modified xsi:type="dcterms:W3CDTF">2013-09-10T14:33:29Z</dcterms:modified>
</cp:coreProperties>
</file>