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8" r:id="rId5"/>
    <p:sldId id="259" r:id="rId6"/>
    <p:sldId id="269" r:id="rId7"/>
    <p:sldId id="270" r:id="rId8"/>
    <p:sldId id="260" r:id="rId9"/>
    <p:sldId id="262" r:id="rId10"/>
    <p:sldId id="261" r:id="rId11"/>
    <p:sldId id="267" r:id="rId12"/>
    <p:sldId id="268" r:id="rId13"/>
    <p:sldId id="265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70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EA17AB3-18B7-462C-B9FA-E3F6DB0962A2}" type="datetimeFigureOut">
              <a:rPr lang="ru-RU" smtClean="0"/>
              <a:t>23.08.2013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2037CFB-623F-4622-8EB3-5610EAF04A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258" y="2852936"/>
            <a:ext cx="566774" cy="56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04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528721" y="2172752"/>
            <a:ext cx="615856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dirty="0">
                <a:cs typeface="Angsana New" pitchFamily="18" charset="-34"/>
              </a:rPr>
              <a:t>О </a:t>
            </a:r>
            <a:r>
              <a:rPr lang="ru-RU" sz="3400" dirty="0" smtClean="0">
                <a:cs typeface="Angsana New" pitchFamily="18" charset="-34"/>
              </a:rPr>
              <a:t>компании </a:t>
            </a:r>
            <a:r>
              <a:rPr lang="en-US" sz="3400" dirty="0">
                <a:cs typeface="Angsana New" pitchFamily="18" charset="-34"/>
              </a:rPr>
              <a:t>FIBO Group, </a:t>
            </a:r>
            <a:r>
              <a:rPr lang="en-US" sz="3400" dirty="0" smtClean="0">
                <a:cs typeface="Angsana New" pitchFamily="18" charset="-34"/>
              </a:rPr>
              <a:t>Ltd</a:t>
            </a:r>
            <a:r>
              <a:rPr lang="ru-RU" sz="3400" dirty="0" smtClean="0">
                <a:cs typeface="Angsana New" pitchFamily="18" charset="-34"/>
              </a:rPr>
              <a:t>.</a:t>
            </a:r>
          </a:p>
          <a:p>
            <a:endParaRPr lang="ru-RU" sz="3400" dirty="0">
              <a:cs typeface="Angsana New" pitchFamily="18" charset="-34"/>
            </a:endParaRPr>
          </a:p>
          <a:p>
            <a:r>
              <a:rPr lang="ru-RU" sz="3400" dirty="0" smtClean="0">
                <a:cs typeface="Angsana New" pitchFamily="18" charset="-34"/>
              </a:rPr>
              <a:t>Количество или качество ? </a:t>
            </a:r>
            <a:endParaRPr lang="ru-RU" sz="3400" dirty="0">
              <a:cs typeface="Angsana New" pitchFamily="18" charset="-34"/>
            </a:endParaRPr>
          </a:p>
          <a:p>
            <a:endParaRPr lang="ru-RU" sz="3400" dirty="0" smtClean="0">
              <a:cs typeface="Angsana New" pitchFamily="18" charset="-34"/>
            </a:endParaRPr>
          </a:p>
          <a:p>
            <a:r>
              <a:rPr lang="ru-RU" sz="3400" dirty="0" smtClean="0">
                <a:cs typeface="Angsana New" pitchFamily="18" charset="-34"/>
              </a:rPr>
              <a:t>Схема </a:t>
            </a:r>
            <a:r>
              <a:rPr lang="ru-RU" sz="3400" dirty="0">
                <a:cs typeface="Angsana New" pitchFamily="18" charset="-34"/>
              </a:rPr>
              <a:t>работы </a:t>
            </a:r>
            <a:r>
              <a:rPr lang="ru-RU" sz="3400" dirty="0" smtClean="0">
                <a:cs typeface="Angsana New" pitchFamily="18" charset="-34"/>
              </a:rPr>
              <a:t>других брокеров</a:t>
            </a:r>
          </a:p>
          <a:p>
            <a:endParaRPr lang="ru-RU" sz="3400" dirty="0" smtClean="0">
              <a:cs typeface="Angsana New" pitchFamily="18" charset="-34"/>
            </a:endParaRPr>
          </a:p>
          <a:p>
            <a:r>
              <a:rPr lang="ru-RU" sz="3400" dirty="0" smtClean="0">
                <a:cs typeface="Angsana New" pitchFamily="18" charset="-34"/>
              </a:rPr>
              <a:t>Схема работы </a:t>
            </a:r>
            <a:r>
              <a:rPr lang="en-US" sz="3400" dirty="0" smtClean="0">
                <a:cs typeface="Angsana New" pitchFamily="18" charset="-34"/>
              </a:rPr>
              <a:t>FIBO Group, Ltd.</a:t>
            </a:r>
            <a:endParaRPr lang="ru-RU" sz="3400" dirty="0" smtClean="0"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493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556793"/>
            <a:ext cx="8712968" cy="4392488"/>
          </a:xfrm>
        </p:spPr>
        <p:txBody>
          <a:bodyPr>
            <a:noAutofit/>
          </a:bodyPr>
          <a:lstStyle/>
          <a:p>
            <a:pPr algn="l"/>
            <a:r>
              <a:rPr lang="ru-RU" sz="1400" dirty="0" smtClean="0">
                <a:effectLst/>
              </a:rPr>
              <a:t>Международный финансовый холдинг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 (</a:t>
            </a:r>
            <a:r>
              <a:rPr lang="ru-RU" sz="1400" dirty="0" err="1" smtClean="0">
                <a:effectLst/>
              </a:rPr>
              <a:t>Financial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Intermarket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Brokerage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Online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) — один из старейших игроков на рынке маржинальной </a:t>
            </a:r>
            <a:r>
              <a:rPr lang="ru-RU" sz="1400" dirty="0" err="1" smtClean="0">
                <a:effectLst/>
              </a:rPr>
              <a:t>интернет-торговли</a:t>
            </a:r>
            <a:r>
              <a:rPr lang="ru-RU" sz="1400" dirty="0" smtClean="0">
                <a:effectLst/>
              </a:rPr>
              <a:t>. Первая компания холдинга была основана в 1998 году. Сегодня две компании холдинга,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, </a:t>
            </a:r>
            <a:r>
              <a:rPr lang="ru-RU" sz="1400" dirty="0" err="1" smtClean="0">
                <a:effectLst/>
              </a:rPr>
              <a:t>Ltd</a:t>
            </a:r>
            <a:r>
              <a:rPr lang="ru-RU" sz="1400" dirty="0" smtClean="0">
                <a:effectLst/>
              </a:rPr>
              <a:t>. (BVI) и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Holdings</a:t>
            </a:r>
            <a:r>
              <a:rPr lang="ru-RU" sz="1400" dirty="0" smtClean="0">
                <a:effectLst/>
              </a:rPr>
              <a:t>, </a:t>
            </a:r>
            <a:r>
              <a:rPr lang="ru-RU" sz="1400" dirty="0" err="1" smtClean="0">
                <a:effectLst/>
              </a:rPr>
              <a:t>Ltd</a:t>
            </a:r>
            <a:r>
              <a:rPr lang="ru-RU" sz="1400" dirty="0" smtClean="0">
                <a:effectLst/>
              </a:rPr>
              <a:t>. (</a:t>
            </a:r>
            <a:r>
              <a:rPr lang="ru-RU" sz="1400" dirty="0" err="1" smtClean="0">
                <a:effectLst/>
              </a:rPr>
              <a:t>Cyprus</a:t>
            </a:r>
            <a:r>
              <a:rPr lang="ru-RU" sz="1400" dirty="0" smtClean="0">
                <a:effectLst/>
              </a:rPr>
              <a:t>), предоставляют физическим и юридическим лицам весь комплекс услуг интернет-трейдинга на мировых финансовых рынках FOREX и CFD. В числе партнеров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  - такие авторитетные имена, как крупнейший брокерский дом </a:t>
            </a:r>
            <a:r>
              <a:rPr lang="ru-RU" sz="1400" dirty="0" err="1" smtClean="0">
                <a:effectLst/>
              </a:rPr>
              <a:t>Vision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Financial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Markets</a:t>
            </a:r>
            <a:r>
              <a:rPr lang="ru-RU" sz="1400" dirty="0" smtClean="0">
                <a:effectLst/>
              </a:rPr>
              <a:t>, </a:t>
            </a:r>
            <a:r>
              <a:rPr lang="ru-RU" sz="1400" dirty="0" err="1" smtClean="0">
                <a:effectLst/>
              </a:rPr>
              <a:t>Raiffeisen</a:t>
            </a:r>
            <a:r>
              <a:rPr lang="ru-RU" sz="1400" dirty="0" smtClean="0">
                <a:effectLst/>
              </a:rPr>
              <a:t> </a:t>
            </a:r>
            <a:r>
              <a:rPr lang="ru-RU" sz="1400" dirty="0" err="1" smtClean="0">
                <a:effectLst/>
              </a:rPr>
              <a:t>bank</a:t>
            </a:r>
            <a:r>
              <a:rPr lang="ru-RU" sz="1400" dirty="0" smtClean="0">
                <a:effectLst/>
              </a:rPr>
              <a:t>, IG </a:t>
            </a:r>
            <a:r>
              <a:rPr lang="ru-RU" sz="1400" dirty="0" err="1" smtClean="0">
                <a:effectLst/>
              </a:rPr>
              <a:t>Markets</a:t>
            </a:r>
            <a:r>
              <a:rPr lang="ru-RU" sz="1400" dirty="0" smtClean="0">
                <a:effectLst/>
              </a:rPr>
              <a:t>, Альфа-Банк и другие. С 2010 года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 - участник электронных торговых сетей.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Наша цель — войти в мировой список крупнейших компаний, предоставляющих услуги интернет-трейдинга на финансовых рынках.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Приоритетные задачи: совершенствование технологий интернет-</a:t>
            </a:r>
            <a:r>
              <a:rPr lang="ru-RU" sz="1400" dirty="0" err="1" smtClean="0">
                <a:effectLst/>
              </a:rPr>
              <a:t>дилинга</a:t>
            </a:r>
            <a:r>
              <a:rPr lang="ru-RU" sz="1400" dirty="0" smtClean="0">
                <a:effectLst/>
              </a:rPr>
              <a:t>, снижение кредитных и операционных рисков инвесторов, расширение географического присутствия и постоянное улучшении качества оказываемых услуг.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Преимущества работы с FIBO Group: за 1</a:t>
            </a:r>
            <a:r>
              <a:rPr lang="en-US" sz="1400" dirty="0" smtClean="0">
                <a:effectLst/>
              </a:rPr>
              <a:t>5</a:t>
            </a:r>
            <a:r>
              <a:rPr lang="ru-RU" sz="1400" dirty="0" smtClean="0">
                <a:effectLst/>
              </a:rPr>
              <a:t> лет существования бренда FIBO в профессиональном сообществе сформировалось устойчивое мнение о нас как о надежном профессиональном партнере с безупречной репутацией. Мы высоко ценим тот факт, что каждый третий клиент приходит в FIBO </a:t>
            </a:r>
            <a:r>
              <a:rPr lang="ru-RU" sz="1400" dirty="0" err="1" smtClean="0">
                <a:effectLst/>
              </a:rPr>
              <a:t>Group</a:t>
            </a:r>
            <a:r>
              <a:rPr lang="ru-RU" sz="1400" dirty="0" smtClean="0">
                <a:effectLst/>
              </a:rPr>
              <a:t> по рекомендации.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Год начала работы: 1998г</a:t>
            </a:r>
            <a:br>
              <a:rPr lang="ru-RU" sz="1400" dirty="0" smtClean="0">
                <a:effectLst/>
              </a:rPr>
            </a:br>
            <a:r>
              <a:rPr lang="ru-RU" sz="1400" dirty="0" smtClean="0">
                <a:effectLst/>
              </a:rPr>
              <a:t>Сайт компании: 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ru-RU" sz="1400" dirty="0" smtClean="0">
                <a:effectLst/>
              </a:rPr>
              <a:t>fibo.ru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>
                <a:solidFill>
                  <a:srgbClr val="0070C0"/>
                </a:solidFill>
                <a:effectLst/>
              </a:rPr>
              <a:t>www</a:t>
            </a:r>
            <a:r>
              <a:rPr lang="ru-RU" sz="1400" dirty="0">
                <a:solidFill>
                  <a:srgbClr val="0070C0"/>
                </a:solidFill>
                <a:effectLst/>
              </a:rPr>
              <a:t>.fibogroup.eu</a:t>
            </a:r>
            <a:r>
              <a:rPr lang="en-US" sz="1400" dirty="0">
                <a:solidFill>
                  <a:srgbClr val="0070C0"/>
                </a:solidFill>
                <a:effectLst/>
              </a:rPr>
              <a:t>  </a:t>
            </a:r>
            <a:r>
              <a:rPr lang="ru-RU" sz="1400" dirty="0" err="1" smtClean="0">
                <a:effectLst/>
              </a:rPr>
              <a:t>Лицензция</a:t>
            </a:r>
            <a:r>
              <a:rPr lang="ru-RU" sz="1400" dirty="0" smtClean="0">
                <a:effectLst/>
              </a:rPr>
              <a:t>:  № 118/10, выдана </a:t>
            </a:r>
            <a:r>
              <a:rPr lang="ru-RU" sz="1400" dirty="0" err="1" smtClean="0">
                <a:effectLst/>
              </a:rPr>
              <a:t>CySEC</a:t>
            </a:r>
            <a:r>
              <a:rPr lang="en-US" sz="1400" dirty="0" smtClean="0">
                <a:effectLst/>
              </a:rPr>
              <a:t>  </a:t>
            </a:r>
            <a:r>
              <a:rPr lang="ru-RU" sz="1400" dirty="0" smtClean="0">
                <a:effectLst/>
              </a:rPr>
              <a:t>под юрисдикцией  </a:t>
            </a:r>
            <a:r>
              <a:rPr lang="en-US" sz="1400" dirty="0">
                <a:effectLst/>
              </a:rPr>
              <a:t>FSA UK </a:t>
            </a:r>
            <a:r>
              <a:rPr lang="ru-RU" sz="1400" dirty="0">
                <a:effectLst/>
              </a:rPr>
              <a:t>(Великобритания). </a:t>
            </a:r>
          </a:p>
        </p:txBody>
      </p:sp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152829" y="400019"/>
            <a:ext cx="2910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 компании </a:t>
            </a:r>
            <a:r>
              <a:rPr lang="en-US" dirty="0" smtClean="0"/>
              <a:t>FIBO Group, Ltd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8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042607" y="476672"/>
            <a:ext cx="3130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Партнерская программа </a:t>
            </a:r>
            <a:r>
              <a:rPr lang="en-US" dirty="0" smtClean="0"/>
              <a:t>FIBO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708920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Количество или качество ?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9796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707904" y="404664"/>
            <a:ext cx="1687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Мульти-уровни</a:t>
            </a:r>
            <a:endParaRPr lang="ru-RU" dirty="0"/>
          </a:p>
        </p:txBody>
      </p:sp>
      <p:pic>
        <p:nvPicPr>
          <p:cNvPr id="1026" name="Picture 2" descr="C:\disk\Мои документы Седов\Маркетинг\Выставка\Commissions_levels_r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2" y="1196752"/>
            <a:ext cx="7561684" cy="550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12360" y="6453336"/>
            <a:ext cx="49244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500"/>
            </a:lvl1pPr>
          </a:lstStyle>
          <a:p>
            <a:r>
              <a:rPr lang="en-US" dirty="0"/>
              <a:t>fxopen.com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6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820655" y="400019"/>
            <a:ext cx="357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Сложная система вознаграждения</a:t>
            </a:r>
            <a:endParaRPr lang="ru-RU" dirty="0"/>
          </a:p>
        </p:txBody>
      </p:sp>
      <p:pic>
        <p:nvPicPr>
          <p:cNvPr id="2050" name="Picture 2" descr="C:\disk\Мои документы Седов\Маркетинг\Выставка\мульти-вознаг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8568952" cy="542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60432" y="6438528"/>
            <a:ext cx="4090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smtClean="0"/>
              <a:t>Alpari.ru</a:t>
            </a:r>
            <a:endParaRPr lang="ru-RU" sz="500" dirty="0"/>
          </a:p>
        </p:txBody>
      </p:sp>
    </p:spTree>
    <p:extLst>
      <p:ext uri="{BB962C8B-B14F-4D97-AF65-F5344CB8AC3E}">
        <p14:creationId xmlns:p14="http://schemas.microsoft.com/office/powerpoint/2010/main" val="200109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820655" y="400019"/>
            <a:ext cx="357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Сложная система вознаграждения</a:t>
            </a:r>
            <a:endParaRPr lang="ru-RU" dirty="0"/>
          </a:p>
        </p:txBody>
      </p:sp>
      <p:pic>
        <p:nvPicPr>
          <p:cNvPr id="3074" name="Picture 2" descr="C:\disk\Мои документы Седов\Маркетинг\Выставка\таб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97" y="1268760"/>
            <a:ext cx="855273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46524" y="6212051"/>
            <a:ext cx="44595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smtClean="0"/>
              <a:t>Fxopen.ru</a:t>
            </a:r>
            <a:endParaRPr lang="ru-RU" sz="500" dirty="0"/>
          </a:p>
        </p:txBody>
      </p:sp>
    </p:spTree>
    <p:extLst>
      <p:ext uri="{BB962C8B-B14F-4D97-AF65-F5344CB8AC3E}">
        <p14:creationId xmlns:p14="http://schemas.microsoft.com/office/powerpoint/2010/main" val="24381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237291" y="400019"/>
            <a:ext cx="4741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Схема работы представляющего брокера</a:t>
            </a:r>
            <a:r>
              <a:rPr lang="en-US" dirty="0" smtClean="0"/>
              <a:t> FIBO</a:t>
            </a:r>
            <a:endParaRPr lang="ru-RU" dirty="0" smtClean="0"/>
          </a:p>
        </p:txBody>
      </p:sp>
      <p:pic>
        <p:nvPicPr>
          <p:cNvPr id="8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562" y="1340768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465" y="4670225"/>
            <a:ext cx="1960975" cy="17356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36" y="4461154"/>
            <a:ext cx="1782024" cy="20641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8" y="4503138"/>
            <a:ext cx="1782024" cy="193140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>
            <a:endCxn id="7170" idx="2"/>
          </p:cNvCxnSpPr>
          <p:nvPr/>
        </p:nvCxnSpPr>
        <p:spPr>
          <a:xfrm flipV="1">
            <a:off x="1716178" y="4005064"/>
            <a:ext cx="2636643" cy="462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7170" idx="2"/>
          </p:cNvCxnSpPr>
          <p:nvPr/>
        </p:nvCxnSpPr>
        <p:spPr>
          <a:xfrm flipV="1">
            <a:off x="4211960" y="4005064"/>
            <a:ext cx="140861" cy="498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9" idx="0"/>
            <a:endCxn id="7170" idx="2"/>
          </p:cNvCxnSpPr>
          <p:nvPr/>
        </p:nvCxnSpPr>
        <p:spPr>
          <a:xfrm flipH="1" flipV="1">
            <a:off x="4352821" y="4005064"/>
            <a:ext cx="3199132" cy="665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3034499" y="1515970"/>
            <a:ext cx="10888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Program Files\Microsoft Office\MEDIA\CAGCAT10\j0297551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96401"/>
            <a:ext cx="857785" cy="130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4427984" y="2348880"/>
            <a:ext cx="8246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%$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42" name="Прямая со стрелкой 41"/>
          <p:cNvCxnSpPr>
            <a:stCxn id="8" idx="2"/>
          </p:cNvCxnSpPr>
          <p:nvPr/>
        </p:nvCxnSpPr>
        <p:spPr>
          <a:xfrm>
            <a:off x="4499606" y="2132856"/>
            <a:ext cx="6159" cy="947825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трелка углом 1"/>
          <p:cNvSpPr/>
          <p:nvPr/>
        </p:nvSpPr>
        <p:spPr>
          <a:xfrm>
            <a:off x="1386768" y="1412776"/>
            <a:ext cx="2716794" cy="3090362"/>
          </a:xfrm>
          <a:prstGeom prst="bentArrow">
            <a:avLst>
              <a:gd name="adj1" fmla="val 2748"/>
              <a:gd name="adj2" fmla="val 6199"/>
              <a:gd name="adj3" fmla="val 22802"/>
              <a:gd name="adj4" fmla="val 160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трелка углом 21"/>
          <p:cNvSpPr/>
          <p:nvPr/>
        </p:nvSpPr>
        <p:spPr>
          <a:xfrm flipH="1">
            <a:off x="4895650" y="1412776"/>
            <a:ext cx="2656302" cy="3257449"/>
          </a:xfrm>
          <a:prstGeom prst="bentArrow">
            <a:avLst>
              <a:gd name="adj1" fmla="val 2709"/>
              <a:gd name="adj2" fmla="val 6199"/>
              <a:gd name="adj3" fmla="val 22802"/>
              <a:gd name="adj4" fmla="val 160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993628" y="1496076"/>
            <a:ext cx="1135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05004" y="2329091"/>
            <a:ext cx="1135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602626" y="2329091"/>
            <a:ext cx="1135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02055" y="3606899"/>
            <a:ext cx="1135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299426" y="3507828"/>
            <a:ext cx="1135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  <a:endParaRPr lang="ru-RU" sz="2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67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0" grpId="0"/>
      <p:bldP spid="33" grpId="0"/>
      <p:bldP spid="35" grpId="0"/>
      <p:bldP spid="37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88033" y="1772816"/>
            <a:ext cx="8892479" cy="4486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r>
              <a:rPr lang="ru-RU" sz="1600" i="1" dirty="0"/>
              <a:t>В некоторых ДЦ вознаграждение не выплачивается или урезается, если</a:t>
            </a:r>
            <a:r>
              <a:rPr lang="ru-RU" sz="1600" i="1" dirty="0" smtClean="0"/>
              <a:t>:</a:t>
            </a:r>
          </a:p>
          <a:p>
            <a:endParaRPr lang="ru-RU" sz="1600" i="1" dirty="0"/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 smtClean="0"/>
              <a:t>если </a:t>
            </a:r>
            <a:r>
              <a:rPr lang="ru-RU" sz="1600" dirty="0"/>
              <a:t>размер агентского вознаграждения менее $100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привлечено менее 3-х клиентов в течение 30 дней с момента заключения договора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не привлечено ни одного нового клиента в течение 2-х месяцев </a:t>
            </a:r>
            <a:r>
              <a:rPr lang="ru-RU" sz="1600" dirty="0" smtClean="0"/>
              <a:t>подряд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</a:t>
            </a:r>
            <a:r>
              <a:rPr lang="ru-RU" sz="1600" dirty="0" smtClean="0"/>
              <a:t> клиентами являются </a:t>
            </a:r>
            <a:r>
              <a:rPr lang="ru-RU" sz="1600" dirty="0"/>
              <a:t>близкие родственники Партнера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по истечении 1 года в группе менее 10 активных счетов и сумма депозита менее $50 000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в группе менее 3-х активных счетов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привлеченный клиент, не пополнивший счет в течение 30 дней, удаляется из группы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агентское вознаграждение за день превышает $500, а клиентов меньше 10 - комиссия снижается до 0.5 пункта</a:t>
            </a:r>
          </a:p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dirty="0"/>
              <a:t>если агентское вознаграждение превышает 50% средств на всех счетах </a:t>
            </a:r>
            <a:r>
              <a:rPr lang="ru-RU" sz="1600" dirty="0" smtClean="0"/>
              <a:t>группы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59632" y="149731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Основным  Преимуществом нашей Партнерской программы является отсутствие  ограничений при расчете и начислении Агентского вознаграждения</a:t>
            </a:r>
          </a:p>
        </p:txBody>
      </p:sp>
    </p:spTree>
    <p:extLst>
      <p:ext uri="{BB962C8B-B14F-4D97-AF65-F5344CB8AC3E}">
        <p14:creationId xmlns:p14="http://schemas.microsoft.com/office/powerpoint/2010/main" val="12746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771800" y="400019"/>
            <a:ext cx="4634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cs typeface="Angsana New" pitchFamily="18" charset="-34"/>
              </a:rPr>
              <a:t>Вознаграждение представляющего брокера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86904"/>
              </p:ext>
            </p:extLst>
          </p:nvPr>
        </p:nvGraphicFramePr>
        <p:xfrm>
          <a:off x="1859493" y="1628800"/>
          <a:ext cx="6024875" cy="1491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2387"/>
                <a:gridCol w="656404"/>
                <a:gridCol w="917137"/>
                <a:gridCol w="930644"/>
                <a:gridCol w="930644"/>
                <a:gridCol w="957659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Время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работы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Агента с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момента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регистрации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≤3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месяца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&gt;3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месяцев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smtClean="0">
                          <a:solidFill>
                            <a:schemeClr val="tx1"/>
                          </a:solidFill>
                          <a:effectLst/>
                        </a:rPr>
                        <a:t>Оборот в лотах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+mn-lt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err="1" smtClean="0">
                          <a:solidFill>
                            <a:schemeClr val="tx1"/>
                          </a:solidFill>
                          <a:effectLst/>
                        </a:rPr>
                        <a:t>Любой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0 - 300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300 - 2000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2000 - 5000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5000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Размер Вознаграждения,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в пунктах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0.6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0.8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1.2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26573"/>
              </p:ext>
            </p:extLst>
          </p:nvPr>
        </p:nvGraphicFramePr>
        <p:xfrm>
          <a:off x="1811589" y="3513202"/>
          <a:ext cx="6072780" cy="1932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2614"/>
                <a:gridCol w="625749"/>
                <a:gridCol w="903056"/>
                <a:gridCol w="938044"/>
                <a:gridCol w="1193771"/>
                <a:gridCol w="709546"/>
              </a:tblGrid>
              <a:tr h="800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Время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работы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Агента с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момента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регистрации</a:t>
                      </a:r>
                      <a:endParaRPr lang="ru-RU" sz="11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≤3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месяца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tx1"/>
                          </a:solidFill>
                          <a:effectLst/>
                        </a:rPr>
                        <a:t>&gt;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месяцев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Оборот </a:t>
                      </a:r>
                      <a:r>
                        <a:rPr lang="uk-UA" sz="1100" kern="50" dirty="0" smtClean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лотах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err="1" smtClean="0">
                          <a:solidFill>
                            <a:schemeClr val="tx1"/>
                          </a:solidFill>
                          <a:effectLst/>
                        </a:rPr>
                        <a:t>Любой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0 - 300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300 - 2000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2000 - 5000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5000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6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 err="1" smtClean="0">
                          <a:solidFill>
                            <a:schemeClr val="tx1"/>
                          </a:solidFill>
                          <a:effectLst/>
                        </a:rPr>
                        <a:t>Размер</a:t>
                      </a:r>
                      <a:r>
                        <a:rPr lang="uk-UA" sz="1100" kern="5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Вознаграждения</a:t>
                      </a: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в </a:t>
                      </a:r>
                      <a:r>
                        <a:rPr lang="uk-UA" sz="1100" kern="50" dirty="0" smtClean="0">
                          <a:solidFill>
                            <a:schemeClr val="tx1"/>
                          </a:solidFill>
                          <a:effectLst/>
                        </a:rPr>
                        <a:t>% от </a:t>
                      </a:r>
                      <a:r>
                        <a:rPr lang="uk-UA" sz="1100" kern="50" dirty="0" err="1">
                          <a:solidFill>
                            <a:schemeClr val="tx1"/>
                          </a:solidFill>
                          <a:effectLst/>
                        </a:rPr>
                        <a:t>спрэда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ru-RU" sz="1200" kern="5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kern="50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ru-RU" sz="1200" kern="50" dirty="0">
                        <a:solidFill>
                          <a:schemeClr val="tx1"/>
                        </a:solidFill>
                        <a:effectLst/>
                        <a:latin typeface="Calibri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6" y="1280954"/>
            <a:ext cx="55446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11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Счета</a:t>
            </a:r>
            <a:r>
              <a:rPr kumimoji="0" lang="uk-UA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МТ4 </a:t>
            </a:r>
            <a:r>
              <a:rPr kumimoji="0" lang="en-US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Fixed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610" y="3153162"/>
            <a:ext cx="13681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sz="1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Счета</a:t>
            </a:r>
            <a:r>
              <a:rPr kumimoji="0" lang="uk-UA" sz="1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МТ4 </a:t>
            </a:r>
            <a:r>
              <a:rPr kumimoji="0" lang="en-US" sz="1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Floating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673442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Контракты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на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разницу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(</a:t>
            </a:r>
            <a:r>
              <a:rPr lang="en-US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CFD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) -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Вознаграждение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Агента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составляет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3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доллара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США за 1 лот.</a:t>
            </a:r>
            <a:endParaRPr lang="ru-RU" sz="1000" u="sng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МТ4 </a:t>
            </a:r>
            <a:r>
              <a:rPr lang="en-US" sz="1000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NDD</a:t>
            </a:r>
            <a:r>
              <a:rPr lang="ru-RU" sz="1000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en-US" sz="1000" u="sng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cTrader</a:t>
            </a:r>
            <a:r>
              <a:rPr lang="en-US" sz="1000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sz="1000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Вознаграждение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Агента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составляет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15% от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суммы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комиссии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взимаемой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 </a:t>
            </a:r>
            <a:r>
              <a:rPr lang="uk-UA" sz="1000" u="sng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клиента</a:t>
            </a:r>
            <a:r>
              <a:rPr lang="uk-UA" sz="1000" u="sng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</a:t>
            </a:r>
            <a:endParaRPr lang="ru-RU" sz="1000" u="sng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538833" y="400019"/>
            <a:ext cx="213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Удобный кабинет </a:t>
            </a:r>
            <a:r>
              <a:rPr lang="en-US" dirty="0" smtClean="0"/>
              <a:t>IB</a:t>
            </a:r>
            <a:endParaRPr lang="ru-RU" dirty="0"/>
          </a:p>
        </p:txBody>
      </p:sp>
      <p:pic>
        <p:nvPicPr>
          <p:cNvPr id="4098" name="Picture 2" descr="C:\disk\Мои документы Седов\Маркетинг\Выставка\Снимок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6" r="-1059"/>
          <a:stretch/>
        </p:blipFill>
        <p:spPr bwMode="auto">
          <a:xfrm>
            <a:off x="467544" y="1124744"/>
            <a:ext cx="8280920" cy="567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2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71952" y="400019"/>
            <a:ext cx="426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Удобная работа с базой данных клиентов</a:t>
            </a:r>
            <a:endParaRPr lang="ru-RU" dirty="0"/>
          </a:p>
        </p:txBody>
      </p:sp>
      <p:pic>
        <p:nvPicPr>
          <p:cNvPr id="5123" name="Picture 3" descr="C:\disk\Мои документы Седов\Маркетинг\Выставка\Снимок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28" y="1690584"/>
            <a:ext cx="8698560" cy="377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4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16531" y="2589808"/>
            <a:ext cx="81829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/>
              <a:t>Количество или качество </a:t>
            </a:r>
            <a:r>
              <a:rPr lang="en-US" sz="5400" dirty="0" smtClean="0"/>
              <a:t> </a:t>
            </a:r>
            <a:r>
              <a:rPr lang="ru-RU" sz="5400" dirty="0" smtClean="0"/>
              <a:t>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2746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.sedov\Documents\Дизайн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88641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32337" y="1484784"/>
            <a:ext cx="88569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FIBO Group, Ltd</a:t>
            </a:r>
            <a:r>
              <a:rPr lang="en-US" sz="6000" dirty="0" smtClean="0"/>
              <a:t>.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77152" y="281337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6000" dirty="0" smtClean="0"/>
              <a:t>=</a:t>
            </a:r>
            <a:r>
              <a:rPr lang="ru-RU" sz="6000" dirty="0" smtClean="0"/>
              <a:t> </a:t>
            </a:r>
            <a:endParaRPr lang="ru-RU" sz="6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63256" y="5013176"/>
            <a:ext cx="5399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/>
              <a:t>2</a:t>
            </a:r>
            <a:r>
              <a:rPr lang="ru-RU" sz="6000" dirty="0"/>
              <a:t>) КОЛИЧЕСТВО</a:t>
            </a:r>
            <a:endParaRPr lang="ru-RU" sz="6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72389" y="4024689"/>
            <a:ext cx="44712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/>
              <a:t>1) КАЧЕСТВО </a:t>
            </a:r>
          </a:p>
        </p:txBody>
      </p:sp>
    </p:spTree>
    <p:extLst>
      <p:ext uri="{BB962C8B-B14F-4D97-AF65-F5344CB8AC3E}">
        <p14:creationId xmlns:p14="http://schemas.microsoft.com/office/powerpoint/2010/main" val="134704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Rainbow over a Highway Design Slid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TS030003497</Template>
  <TotalTime>1057</TotalTime>
  <Words>442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Rainbow over a Highway Design Slide</vt:lpstr>
      <vt:lpstr>Презентация PowerPoint</vt:lpstr>
      <vt:lpstr>Презентация PowerPoint</vt:lpstr>
      <vt:lpstr>Международный финансовый холдинг FIBO Group (Financial Intermarket Brokerage Online Group) — один из старейших игроков на рынке маржинальной интернет-торговли. Первая компания холдинга была основана в 1998 году. Сегодня две компании холдинга, FIBO Group, Ltd. (BVI) и FIBO Group Holdings, Ltd. (Cyprus), предоставляют физическим и юридическим лицам весь комплекс услуг интернет-трейдинга на мировых финансовых рынках FOREX и CFD. В числе партнеров FIBO Group  - такие авторитетные имена, как крупнейший брокерский дом Vision Financial Markets, Raiffeisen bank, IG Markets, Альфа-Банк и другие. С 2010 года FIBO Group - участник электронных торговых сетей. Наша цель — войти в мировой список крупнейших компаний, предоставляющих услуги интернет-трейдинга на финансовых рынках. Приоритетные задачи: совершенствование технологий интернет-дилинга, снижение кредитных и операционных рисков инвесторов, расширение географического присутствия и постоянное улучшении качества оказываемых услуг. Преимущества работы с FIBO Group: за 15 лет существования бренда FIBO в профессиональном сообществе сформировалось устойчивое мнение о нас как о надежном профессиональном партнере с безупречной репутацией. Мы высоко ценим тот факт, что каждый третий клиент приходит в FIBO Group по рекомендации. Год начала работы: 1998г Сайт компании:  fibo.ru www.fibogroup.eu  Лицензция:  № 118/10, выдана CySEC  под юрисдикцией  FSA UK (Великобритания).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 Sedov</dc:creator>
  <cp:lastModifiedBy>Dmitriy Sedov</cp:lastModifiedBy>
  <cp:revision>58</cp:revision>
  <dcterms:created xsi:type="dcterms:W3CDTF">2013-02-08T13:18:56Z</dcterms:created>
  <dcterms:modified xsi:type="dcterms:W3CDTF">2013-08-23T08:43:13Z</dcterms:modified>
</cp:coreProperties>
</file>