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charts/chart2.xml" ContentType="application/vnd.openxmlformats-officedocument.drawingml.chart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rts/chart3.xml" ContentType="application/vnd.openxmlformats-officedocument.drawingml.chart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charts/chart4.xml" ContentType="application/vnd.openxmlformats-officedocument.drawingml.chart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30"/>
  </p:notesMasterIdLst>
  <p:handoutMasterIdLst>
    <p:handoutMasterId r:id="rId31"/>
  </p:handoutMasterIdLst>
  <p:sldIdLst>
    <p:sldId id="583" r:id="rId2"/>
    <p:sldId id="512" r:id="rId3"/>
    <p:sldId id="556" r:id="rId4"/>
    <p:sldId id="558" r:id="rId5"/>
    <p:sldId id="557" r:id="rId6"/>
    <p:sldId id="559" r:id="rId7"/>
    <p:sldId id="561" r:id="rId8"/>
    <p:sldId id="562" r:id="rId9"/>
    <p:sldId id="563" r:id="rId10"/>
    <p:sldId id="518" r:id="rId11"/>
    <p:sldId id="564" r:id="rId12"/>
    <p:sldId id="566" r:id="rId13"/>
    <p:sldId id="567" r:id="rId14"/>
    <p:sldId id="568" r:id="rId15"/>
    <p:sldId id="569" r:id="rId16"/>
    <p:sldId id="570" r:id="rId17"/>
    <p:sldId id="571" r:id="rId18"/>
    <p:sldId id="572" r:id="rId19"/>
    <p:sldId id="573" r:id="rId20"/>
    <p:sldId id="574" r:id="rId21"/>
    <p:sldId id="580" r:id="rId22"/>
    <p:sldId id="582" r:id="rId23"/>
    <p:sldId id="575" r:id="rId24"/>
    <p:sldId id="577" r:id="rId25"/>
    <p:sldId id="578" r:id="rId26"/>
    <p:sldId id="576" r:id="rId27"/>
    <p:sldId id="579" r:id="rId28"/>
    <p:sldId id="509" r:id="rId29"/>
  </p:sldIdLst>
  <p:sldSz cx="9144000" cy="6858000" type="screen4x3"/>
  <p:notesSz cx="6858000" cy="9144000"/>
  <p:defaultTextStyle>
    <a:defPPr>
      <a:defRPr lang="ru-RU"/>
    </a:defPPr>
    <a:lvl1pPr marL="0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45713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514" autoAdjust="0"/>
  </p:normalViewPr>
  <p:slideViewPr>
    <p:cSldViewPr snapToGrid="0" snapToObjects="1">
      <p:cViewPr>
        <p:scale>
          <a:sx n="100" d="100"/>
          <a:sy n="100" d="100"/>
        </p:scale>
        <p:origin x="-2022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Semrush</c:v>
                </c:pt>
                <c:pt idx="1">
                  <c:v>Spywords</c:v>
                </c:pt>
                <c:pt idx="2">
                  <c:v>Alexa</c:v>
                </c:pt>
                <c:pt idx="3">
                  <c:v>SimilarWeb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0.35714285714285715</c:v>
                </c:pt>
                <c:pt idx="1">
                  <c:v>0.2857142857142857</c:v>
                </c:pt>
                <c:pt idx="2">
                  <c:v>0.21428571428571427</c:v>
                </c:pt>
                <c:pt idx="3">
                  <c:v>0.14285714285714285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Категории</a:t>
            </a:r>
            <a:r>
              <a:rPr lang="ru-RU" baseline="0" dirty="0" smtClean="0"/>
              <a:t> товаров бренда </a:t>
            </a:r>
            <a:r>
              <a:rPr lang="en-US" baseline="0" dirty="0" smtClean="0"/>
              <a:t>Sony </a:t>
            </a:r>
            <a:r>
              <a:rPr lang="ru-RU" baseline="0" dirty="0" smtClean="0"/>
              <a:t>в органической выдаче</a:t>
            </a:r>
            <a:endParaRPr lang="en-US" dirty="0"/>
          </a:p>
        </c:rich>
      </c:tx>
      <c:layout>
        <c:manualLayout>
          <c:xMode val="edge"/>
          <c:yMode val="edge"/>
          <c:x val="0.15110004264891083"/>
          <c:y val="2.52525252525252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2036696795026864E-2"/>
          <c:y val="0.13305575439433706"/>
          <c:w val="0.7853475977606923"/>
          <c:h val="0.682519883878151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1-5 Позиция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modile phone</c:v>
                </c:pt>
                <c:pt idx="1">
                  <c:v>playstation</c:v>
                </c:pt>
                <c:pt idx="2">
                  <c:v>ноутбуки</c:v>
                </c:pt>
                <c:pt idx="3">
                  <c:v>фотоаппараты</c:v>
                </c:pt>
                <c:pt idx="4">
                  <c:v>mp3 плееры</c:v>
                </c:pt>
                <c:pt idx="5">
                  <c:v>аксессуары</c:v>
                </c:pt>
                <c:pt idx="6">
                  <c:v>видеокамеры</c:v>
                </c:pt>
                <c:pt idx="7">
                  <c:v>диктофоны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131</c:v>
                </c:pt>
                <c:pt idx="1">
                  <c:v>33</c:v>
                </c:pt>
                <c:pt idx="2">
                  <c:v>14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6-10 Позиция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modile phone</c:v>
                </c:pt>
                <c:pt idx="1">
                  <c:v>playstation</c:v>
                </c:pt>
                <c:pt idx="2">
                  <c:v>ноутбуки</c:v>
                </c:pt>
                <c:pt idx="3">
                  <c:v>фотоаппараты</c:v>
                </c:pt>
                <c:pt idx="4">
                  <c:v>mp3 плееры</c:v>
                </c:pt>
                <c:pt idx="5">
                  <c:v>аксессуары</c:v>
                </c:pt>
                <c:pt idx="6">
                  <c:v>видеокамеры</c:v>
                </c:pt>
                <c:pt idx="7">
                  <c:v>диктофоны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157</c:v>
                </c:pt>
                <c:pt idx="1">
                  <c:v>35</c:v>
                </c:pt>
                <c:pt idx="2">
                  <c:v>15</c:v>
                </c:pt>
                <c:pt idx="3">
                  <c:v>8</c:v>
                </c:pt>
                <c:pt idx="4">
                  <c:v>17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11-15 Позиция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modile phone</c:v>
                </c:pt>
                <c:pt idx="1">
                  <c:v>playstation</c:v>
                </c:pt>
                <c:pt idx="2">
                  <c:v>ноутбуки</c:v>
                </c:pt>
                <c:pt idx="3">
                  <c:v>фотоаппараты</c:v>
                </c:pt>
                <c:pt idx="4">
                  <c:v>mp3 плееры</c:v>
                </c:pt>
                <c:pt idx="5">
                  <c:v>аксессуары</c:v>
                </c:pt>
                <c:pt idx="6">
                  <c:v>видеокамеры</c:v>
                </c:pt>
                <c:pt idx="7">
                  <c:v>диктофоны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85</c:v>
                </c:pt>
                <c:pt idx="1">
                  <c:v>24</c:v>
                </c:pt>
                <c:pt idx="2">
                  <c:v>10</c:v>
                </c:pt>
                <c:pt idx="3">
                  <c:v>20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15+ Позиция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8"/>
                <c:pt idx="0">
                  <c:v>modile phone</c:v>
                </c:pt>
                <c:pt idx="1">
                  <c:v>playstation</c:v>
                </c:pt>
                <c:pt idx="2">
                  <c:v>ноутбуки</c:v>
                </c:pt>
                <c:pt idx="3">
                  <c:v>фотоаппараты</c:v>
                </c:pt>
                <c:pt idx="4">
                  <c:v>mp3 плееры</c:v>
                </c:pt>
                <c:pt idx="5">
                  <c:v>аксессуары</c:v>
                </c:pt>
                <c:pt idx="6">
                  <c:v>видеокамеры</c:v>
                </c:pt>
                <c:pt idx="7">
                  <c:v>диктофоны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136</c:v>
                </c:pt>
                <c:pt idx="1">
                  <c:v>37</c:v>
                </c:pt>
                <c:pt idx="2">
                  <c:v>12</c:v>
                </c:pt>
                <c:pt idx="3">
                  <c:v>20</c:v>
                </c:pt>
                <c:pt idx="5">
                  <c:v>3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830656"/>
        <c:axId val="101832192"/>
      </c:barChart>
      <c:catAx>
        <c:axId val="1018306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1832192"/>
        <c:crosses val="autoZero"/>
        <c:auto val="1"/>
        <c:lblAlgn val="ctr"/>
        <c:lblOffset val="100"/>
        <c:noMultiLvlLbl val="0"/>
      </c:catAx>
      <c:valAx>
        <c:axId val="101832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1830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43938429318511"/>
          <c:y val="0.30978644714865189"/>
          <c:w val="0.13795609149573407"/>
          <c:h val="0.2071064980513799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 smtClean="0"/>
              <a:t>Распределение</a:t>
            </a:r>
            <a:r>
              <a:rPr lang="ru-RU" sz="2000" baseline="0" dirty="0" smtClean="0"/>
              <a:t> уровня конкуренции у </a:t>
            </a:r>
            <a:r>
              <a:rPr lang="ru-RU" sz="2000" baseline="0" dirty="0" err="1" smtClean="0"/>
              <a:t>ключевиков</a:t>
            </a:r>
            <a:r>
              <a:rPr lang="ru-RU" sz="2000" baseline="0" dirty="0" smtClean="0"/>
              <a:t> </a:t>
            </a:r>
            <a:r>
              <a:rPr lang="en-US" sz="2000" baseline="0" dirty="0" smtClean="0"/>
              <a:t>Euroset.ru</a:t>
            </a:r>
            <a:r>
              <a:rPr lang="ru-RU" sz="2000" baseline="0" dirty="0" smtClean="0"/>
              <a:t> (за топ10 в выдаче)</a:t>
            </a:r>
            <a:endParaRPr lang="en-US" sz="20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11-15 Позиция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2919</c:v>
                </c:pt>
                <c:pt idx="1">
                  <c:v>1538</c:v>
                </c:pt>
                <c:pt idx="2">
                  <c:v>1690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15+ Позиция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3249</c:v>
                </c:pt>
                <c:pt idx="1">
                  <c:v>1558</c:v>
                </c:pt>
                <c:pt idx="2">
                  <c:v>1659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563520"/>
        <c:axId val="131565824"/>
      </c:barChart>
      <c:catAx>
        <c:axId val="1315635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1565824"/>
        <c:crosses val="autoZero"/>
        <c:auto val="1"/>
        <c:lblAlgn val="ctr"/>
        <c:lblOffset val="100"/>
        <c:noMultiLvlLbl val="0"/>
      </c:catAx>
      <c:valAx>
        <c:axId val="13156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15635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 smtClean="0"/>
              <a:t>Количество</a:t>
            </a:r>
            <a:r>
              <a:rPr lang="ru-RU" sz="2000" baseline="0" dirty="0" smtClean="0"/>
              <a:t> продающих </a:t>
            </a:r>
            <a:r>
              <a:rPr lang="ru-RU" sz="2000" baseline="0" dirty="0" err="1" smtClean="0"/>
              <a:t>ключевиков</a:t>
            </a:r>
            <a:r>
              <a:rPr lang="ru-RU" sz="2000" baseline="0" dirty="0" smtClean="0"/>
              <a:t> в отобранной категории (за топ10 в выдаче)</a:t>
            </a:r>
            <a:endParaRPr lang="en-US" sz="20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Sheet1!$A$1:$C$1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5712</c:v>
                </c:pt>
                <c:pt idx="1">
                  <c:v>1958</c:v>
                </c:pt>
                <c:pt idx="2">
                  <c:v>1572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Sheet1!$A$1:$C$1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Sheet1!$A$3:$C$3</c:f>
              <c:numCache>
                <c:formatCode>General</c:formatCode>
                <c:ptCount val="3"/>
                <c:pt idx="0">
                  <c:v>456</c:v>
                </c:pt>
                <c:pt idx="1">
                  <c:v>1138</c:v>
                </c:pt>
                <c:pt idx="2">
                  <c:v>1777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192000"/>
        <c:axId val="74193536"/>
      </c:barChart>
      <c:catAx>
        <c:axId val="7419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4193536"/>
        <c:crosses val="autoZero"/>
        <c:auto val="1"/>
        <c:lblAlgn val="ctr"/>
        <c:lblOffset val="100"/>
        <c:noMultiLvlLbl val="0"/>
      </c:catAx>
      <c:valAx>
        <c:axId val="74193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4192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C0C6C2B1-1B63-43DA-B450-0322665B39D4}" type="presOf" srcId="{458AAECA-2EDB-4ECC-9176-2B072EEEC409}" destId="{A4BCBF63-A1E2-4420-9E0C-D46FBD8D150B}" srcOrd="0" destOrd="0" presId="urn:microsoft.com/office/officeart/2005/8/layout/lProcess3"/>
    <dgm:cxn modelId="{8F033A6B-E814-4CD7-9170-C5C92CCD1F8F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D1559948-9BB7-41C2-A1E9-5F6DF26AA7A8}" type="presParOf" srcId="{A4BCBF63-A1E2-4420-9E0C-D46FBD8D150B}" destId="{F734D580-64BD-4D7A-875A-7858B511C2E7}" srcOrd="0" destOrd="0" presId="urn:microsoft.com/office/officeart/2005/8/layout/lProcess3"/>
    <dgm:cxn modelId="{78F9B2F7-44E4-47BD-9148-2B6DF1659E79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630A2C00-0D78-442D-ABC0-447DAAA9F252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184D445F-F9F6-4639-8218-101D63F31F27}" type="presOf" srcId="{BD60A314-DEAC-4B77-9C32-D6092812E3B3}" destId="{19FFD44B-A287-4E50-A50C-9D81B93C6DEF}" srcOrd="0" destOrd="0" presId="urn:microsoft.com/office/officeart/2005/8/layout/lProcess3"/>
    <dgm:cxn modelId="{8A60607D-A134-4830-90A9-022BF2C96332}" type="presParOf" srcId="{A4BCBF63-A1E2-4420-9E0C-D46FBD8D150B}" destId="{F734D580-64BD-4D7A-875A-7858B511C2E7}" srcOrd="0" destOrd="0" presId="urn:microsoft.com/office/officeart/2005/8/layout/lProcess3"/>
    <dgm:cxn modelId="{8583BF31-A833-4C2A-AA33-DE7051369FF2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7B3D1181-E751-404F-9F2D-0FC727733475}" type="presOf" srcId="{BD60A314-DEAC-4B77-9C32-D6092812E3B3}" destId="{19FFD44B-A287-4E50-A50C-9D81B93C6DEF}" srcOrd="0" destOrd="0" presId="urn:microsoft.com/office/officeart/2005/8/layout/lProcess3"/>
    <dgm:cxn modelId="{DB97FC06-0F92-4270-8055-C79FC079722B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E86C9C28-F769-4EC1-AE3E-9C6837CC275D}" type="presParOf" srcId="{A4BCBF63-A1E2-4420-9E0C-D46FBD8D150B}" destId="{F734D580-64BD-4D7A-875A-7858B511C2E7}" srcOrd="0" destOrd="0" presId="urn:microsoft.com/office/officeart/2005/8/layout/lProcess3"/>
    <dgm:cxn modelId="{38F1AA38-4DA4-4879-AC67-C4BB86E9B16E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B6E660E4-2495-468E-8587-BFDE077FC7B2}" type="presOf" srcId="{458AAECA-2EDB-4ECC-9176-2B072EEEC409}" destId="{A4BCBF63-A1E2-4420-9E0C-D46FBD8D150B}" srcOrd="0" destOrd="0" presId="urn:microsoft.com/office/officeart/2005/8/layout/lProcess3"/>
    <dgm:cxn modelId="{9FDA3259-A4F3-4F8F-8983-2525EAA09E45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2BA20EB8-0201-487E-851E-4D5C5B5234F5}" type="presParOf" srcId="{A4BCBF63-A1E2-4420-9E0C-D46FBD8D150B}" destId="{F734D580-64BD-4D7A-875A-7858B511C2E7}" srcOrd="0" destOrd="0" presId="urn:microsoft.com/office/officeart/2005/8/layout/lProcess3"/>
    <dgm:cxn modelId="{26EC0CB5-3FCD-4DAF-A4B1-71782DE1D420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64076199-303D-49C3-8E92-0B3A8A115172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8AB7070D-4632-4122-B48C-0C8E912BCA39}" type="presOf" srcId="{458AAECA-2EDB-4ECC-9176-2B072EEEC409}" destId="{A4BCBF63-A1E2-4420-9E0C-D46FBD8D150B}" srcOrd="0" destOrd="0" presId="urn:microsoft.com/office/officeart/2005/8/layout/lProcess3"/>
    <dgm:cxn modelId="{159D58CC-34E3-45D1-9AA6-883B144DD2B9}" type="presParOf" srcId="{A4BCBF63-A1E2-4420-9E0C-D46FBD8D150B}" destId="{F734D580-64BD-4D7A-875A-7858B511C2E7}" srcOrd="0" destOrd="0" presId="urn:microsoft.com/office/officeart/2005/8/layout/lProcess3"/>
    <dgm:cxn modelId="{E1B1BECB-BED7-46F7-B456-91F91BF7DCDE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A62D3F59-0A62-4BAD-AB83-9D3FB52BF86A}" type="presOf" srcId="{458AAECA-2EDB-4ECC-9176-2B072EEEC409}" destId="{A4BCBF63-A1E2-4420-9E0C-D46FBD8D150B}" srcOrd="0" destOrd="0" presId="urn:microsoft.com/office/officeart/2005/8/layout/lProcess3"/>
    <dgm:cxn modelId="{2D90C7F1-18AC-400A-B3C0-BF689E9AA5E5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FD32F6D4-8B83-4339-B6F8-CAAAC565D544}" type="presParOf" srcId="{A4BCBF63-A1E2-4420-9E0C-D46FBD8D150B}" destId="{F734D580-64BD-4D7A-875A-7858B511C2E7}" srcOrd="0" destOrd="0" presId="urn:microsoft.com/office/officeart/2005/8/layout/lProcess3"/>
    <dgm:cxn modelId="{155B6CDC-F4AC-4753-984F-7DB0F45A6A52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C8261D15-A34B-4B4D-8F53-AF7810866BB1}" type="presOf" srcId="{458AAECA-2EDB-4ECC-9176-2B072EEEC409}" destId="{A4BCBF63-A1E2-4420-9E0C-D46FBD8D150B}" srcOrd="0" destOrd="0" presId="urn:microsoft.com/office/officeart/2005/8/layout/lProcess3"/>
    <dgm:cxn modelId="{F8D6FD1D-C963-43A7-BA6D-720B50666796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5F76FAB4-2C33-4F08-8049-8E9B46F82529}" type="presParOf" srcId="{A4BCBF63-A1E2-4420-9E0C-D46FBD8D150B}" destId="{F734D580-64BD-4D7A-875A-7858B511C2E7}" srcOrd="0" destOrd="0" presId="urn:microsoft.com/office/officeart/2005/8/layout/lProcess3"/>
    <dgm:cxn modelId="{D2405D18-DD75-4DBA-9DD9-BC670E4687FD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57E138CB-61E2-45FD-A989-A69153B17F63}" type="presOf" srcId="{BD60A314-DEAC-4B77-9C32-D6092812E3B3}" destId="{19FFD44B-A287-4E50-A50C-9D81B93C6DEF}" srcOrd="0" destOrd="0" presId="urn:microsoft.com/office/officeart/2005/8/layout/lProcess3"/>
    <dgm:cxn modelId="{61D0FC26-8729-4C70-A17C-125D8AB1137D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0801AC20-B1D1-4C12-86D3-6126E0786B07}" type="presParOf" srcId="{A4BCBF63-A1E2-4420-9E0C-D46FBD8D150B}" destId="{F734D580-64BD-4D7A-875A-7858B511C2E7}" srcOrd="0" destOrd="0" presId="urn:microsoft.com/office/officeart/2005/8/layout/lProcess3"/>
    <dgm:cxn modelId="{850887B4-994F-43F9-BF0F-A4E55587DBEC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C2D75E3E-5081-4BF9-9486-3C6B2F4FC0D7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E3F7C27E-4823-4A80-BD02-E2D270809B71}" type="presOf" srcId="{BD60A314-DEAC-4B77-9C32-D6092812E3B3}" destId="{19FFD44B-A287-4E50-A50C-9D81B93C6DEF}" srcOrd="0" destOrd="0" presId="urn:microsoft.com/office/officeart/2005/8/layout/lProcess3"/>
    <dgm:cxn modelId="{845EB67E-A39F-409A-A197-12F51C62FB4E}" type="presParOf" srcId="{A4BCBF63-A1E2-4420-9E0C-D46FBD8D150B}" destId="{F734D580-64BD-4D7A-875A-7858B511C2E7}" srcOrd="0" destOrd="0" presId="urn:microsoft.com/office/officeart/2005/8/layout/lProcess3"/>
    <dgm:cxn modelId="{35AB4698-A5FC-49ED-84F6-1F40F5ADE002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487495BC-27ED-4EC5-A5B0-4BCBAC5F335C}" type="presOf" srcId="{458AAECA-2EDB-4ECC-9176-2B072EEEC409}" destId="{A4BCBF63-A1E2-4420-9E0C-D46FBD8D150B}" srcOrd="0" destOrd="0" presId="urn:microsoft.com/office/officeart/2005/8/layout/lProcess3"/>
    <dgm:cxn modelId="{BF7E2B4C-8FCE-4F68-9151-87CA02B99FCC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4A439347-AB87-4244-9C7B-9C43D19687CC}" type="presParOf" srcId="{A4BCBF63-A1E2-4420-9E0C-D46FBD8D150B}" destId="{F734D580-64BD-4D7A-875A-7858B511C2E7}" srcOrd="0" destOrd="0" presId="urn:microsoft.com/office/officeart/2005/8/layout/lProcess3"/>
    <dgm:cxn modelId="{D457A3A6-556E-44CB-8850-81C3E934741A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14DDBC44-AFBC-4F76-B682-AAFBD300E064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38692567-329B-40FB-87EC-FBF4038EF074}" type="presOf" srcId="{BD60A314-DEAC-4B77-9C32-D6092812E3B3}" destId="{19FFD44B-A287-4E50-A50C-9D81B93C6DEF}" srcOrd="0" destOrd="0" presId="urn:microsoft.com/office/officeart/2005/8/layout/lProcess3"/>
    <dgm:cxn modelId="{BB03CDB2-1D0C-4D69-A3BC-AD6E27118CF5}" type="presParOf" srcId="{A4BCBF63-A1E2-4420-9E0C-D46FBD8D150B}" destId="{F734D580-64BD-4D7A-875A-7858B511C2E7}" srcOrd="0" destOrd="0" presId="urn:microsoft.com/office/officeart/2005/8/layout/lProcess3"/>
    <dgm:cxn modelId="{436F34A4-DE46-480A-A095-7361AB70EB77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37194892-6783-4347-9474-DB08FD452B0F}" type="presOf" srcId="{BD60A314-DEAC-4B77-9C32-D6092812E3B3}" destId="{19FFD44B-A287-4E50-A50C-9D81B93C6DEF}" srcOrd="0" destOrd="0" presId="urn:microsoft.com/office/officeart/2005/8/layout/lProcess3"/>
    <dgm:cxn modelId="{A2CC9459-0515-498B-B297-07CA753AA2AD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91D66B79-7E56-423A-B807-D90B57A3FE2D}" type="presParOf" srcId="{A4BCBF63-A1E2-4420-9E0C-D46FBD8D150B}" destId="{F734D580-64BD-4D7A-875A-7858B511C2E7}" srcOrd="0" destOrd="0" presId="urn:microsoft.com/office/officeart/2005/8/layout/lProcess3"/>
    <dgm:cxn modelId="{89C18E39-BDA4-43D9-BB03-DC38BC6C7177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148FC88F-0ABA-40CC-A55D-D18FEF3CE90B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5D0095C0-13A3-499F-A460-B677EC03380F}" type="presOf" srcId="{458AAECA-2EDB-4ECC-9176-2B072EEEC409}" destId="{A4BCBF63-A1E2-4420-9E0C-D46FBD8D150B}" srcOrd="0" destOrd="0" presId="urn:microsoft.com/office/officeart/2005/8/layout/lProcess3"/>
    <dgm:cxn modelId="{CEFD1672-F014-4791-8B42-B205B215D7AB}" type="presParOf" srcId="{A4BCBF63-A1E2-4420-9E0C-D46FBD8D150B}" destId="{F734D580-64BD-4D7A-875A-7858B511C2E7}" srcOrd="0" destOrd="0" presId="urn:microsoft.com/office/officeart/2005/8/layout/lProcess3"/>
    <dgm:cxn modelId="{EBFBC7FA-CCAB-4402-B0E0-62A60B6E0C66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D95A9F8F-E580-4AFC-A1D8-A795D7B27263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581D6866-42DF-429E-8463-307CCCFAA120}" type="presOf" srcId="{BD60A314-DEAC-4B77-9C32-D6092812E3B3}" destId="{19FFD44B-A287-4E50-A50C-9D81B93C6DEF}" srcOrd="0" destOrd="0" presId="urn:microsoft.com/office/officeart/2005/8/layout/lProcess3"/>
    <dgm:cxn modelId="{2A086EC9-48E5-4B89-930A-5E2073FFDA5D}" type="presParOf" srcId="{A4BCBF63-A1E2-4420-9E0C-D46FBD8D150B}" destId="{F734D580-64BD-4D7A-875A-7858B511C2E7}" srcOrd="0" destOrd="0" presId="urn:microsoft.com/office/officeart/2005/8/layout/lProcess3"/>
    <dgm:cxn modelId="{91B75476-6C8B-4690-BC86-9E1FCDAF4BBF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1F722291-ABD8-43B9-B64B-F84F86554F9F}" type="presOf" srcId="{458AAECA-2EDB-4ECC-9176-2B072EEEC409}" destId="{A4BCBF63-A1E2-4420-9E0C-D46FBD8D150B}" srcOrd="0" destOrd="0" presId="urn:microsoft.com/office/officeart/2005/8/layout/lProcess3"/>
    <dgm:cxn modelId="{65395D41-BAA0-42A2-8A9A-D3184E583EE4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DF623A5C-2B09-4BC4-AF03-B3D3AFC3BB2C}" type="presParOf" srcId="{A4BCBF63-A1E2-4420-9E0C-D46FBD8D150B}" destId="{F734D580-64BD-4D7A-875A-7858B511C2E7}" srcOrd="0" destOrd="0" presId="urn:microsoft.com/office/officeart/2005/8/layout/lProcess3"/>
    <dgm:cxn modelId="{77061312-2687-44E1-8943-FE6DB141419D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E7AC0B82-2096-43ED-A41A-E0D949440985}" type="presOf" srcId="{458AAECA-2EDB-4ECC-9176-2B072EEEC409}" destId="{A4BCBF63-A1E2-4420-9E0C-D46FBD8D150B}" srcOrd="0" destOrd="0" presId="urn:microsoft.com/office/officeart/2005/8/layout/lProcess3"/>
    <dgm:cxn modelId="{123B4290-16A6-4F57-A58D-0A3E92E4A2E6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857E675F-C626-47D7-8139-A53D78F726BD}" type="presParOf" srcId="{A4BCBF63-A1E2-4420-9E0C-D46FBD8D150B}" destId="{F734D580-64BD-4D7A-875A-7858B511C2E7}" srcOrd="0" destOrd="0" presId="urn:microsoft.com/office/officeart/2005/8/layout/lProcess3"/>
    <dgm:cxn modelId="{A79C4DFD-10F1-4E94-A820-99EAFEC69DA9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D68EC97A-49A3-4FCF-B57B-D052C5C94B6E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8F8371CE-1D95-4C9B-A1A5-61C5931BCE2F}" type="presOf" srcId="{BD60A314-DEAC-4B77-9C32-D6092812E3B3}" destId="{19FFD44B-A287-4E50-A50C-9D81B93C6DEF}" srcOrd="0" destOrd="0" presId="urn:microsoft.com/office/officeart/2005/8/layout/lProcess3"/>
    <dgm:cxn modelId="{3FFD2F9C-6456-482B-BDD4-A183F9DA3A61}" type="presParOf" srcId="{A4BCBF63-A1E2-4420-9E0C-D46FBD8D150B}" destId="{F734D580-64BD-4D7A-875A-7858B511C2E7}" srcOrd="0" destOrd="0" presId="urn:microsoft.com/office/officeart/2005/8/layout/lProcess3"/>
    <dgm:cxn modelId="{BE3761C3-3F13-490F-A21E-A421599BA127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6C59C942-0481-4F51-9B97-AC4A6A120814}" type="presOf" srcId="{BD60A314-DEAC-4B77-9C32-D6092812E3B3}" destId="{19FFD44B-A287-4E50-A50C-9D81B93C6DEF}" srcOrd="0" destOrd="0" presId="urn:microsoft.com/office/officeart/2005/8/layout/lProcess3"/>
    <dgm:cxn modelId="{7D5F650C-7088-4C2F-A383-E0F7B48540AC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246EC90F-3414-4187-8A07-98F76EE83AA8}" type="presParOf" srcId="{A4BCBF63-A1E2-4420-9E0C-D46FBD8D150B}" destId="{F734D580-64BD-4D7A-875A-7858B511C2E7}" srcOrd="0" destOrd="0" presId="urn:microsoft.com/office/officeart/2005/8/layout/lProcess3"/>
    <dgm:cxn modelId="{D2C1AD14-C9BC-40CE-94E3-81E8884BDF14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77F5B37F-1A54-46C9-B289-24FF8C0D7657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45922619-CD73-40BC-89FB-58BFD2637F9E}" type="presOf" srcId="{458AAECA-2EDB-4ECC-9176-2B072EEEC409}" destId="{A4BCBF63-A1E2-4420-9E0C-D46FBD8D150B}" srcOrd="0" destOrd="0" presId="urn:microsoft.com/office/officeart/2005/8/layout/lProcess3"/>
    <dgm:cxn modelId="{BA98C65D-D915-4B7F-A1FD-ADAC836E51F0}" type="presParOf" srcId="{A4BCBF63-A1E2-4420-9E0C-D46FBD8D150B}" destId="{F734D580-64BD-4D7A-875A-7858B511C2E7}" srcOrd="0" destOrd="0" presId="urn:microsoft.com/office/officeart/2005/8/layout/lProcess3"/>
    <dgm:cxn modelId="{0516975C-ADFD-4CA9-A3FE-1147C27CA83B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1E8DEDE9-A46D-42DB-BC6A-197D850125D6}" type="presOf" srcId="{BD60A314-DEAC-4B77-9C32-D6092812E3B3}" destId="{19FFD44B-A287-4E50-A50C-9D81B93C6DEF}" srcOrd="0" destOrd="0" presId="urn:microsoft.com/office/officeart/2005/8/layout/lProcess3"/>
    <dgm:cxn modelId="{C0B817BA-C04F-4B27-924A-14E99DA7EB4A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5D44729D-2131-4F76-A323-0FAAE8233B87}" type="presParOf" srcId="{A4BCBF63-A1E2-4420-9E0C-D46FBD8D150B}" destId="{F734D580-64BD-4D7A-875A-7858B511C2E7}" srcOrd="0" destOrd="0" presId="urn:microsoft.com/office/officeart/2005/8/layout/lProcess3"/>
    <dgm:cxn modelId="{2DBEA632-55F1-48FF-BD58-AB91B521D786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102957EA-92F3-46BB-854F-B8B3D1D62B4B}" type="presOf" srcId="{BD60A314-DEAC-4B77-9C32-D6092812E3B3}" destId="{19FFD44B-A287-4E50-A50C-9D81B93C6DEF}" srcOrd="0" destOrd="0" presId="urn:microsoft.com/office/officeart/2005/8/layout/lProcess3"/>
    <dgm:cxn modelId="{69685DE2-BCDF-4946-8536-E3673B85D485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4734BC11-2B82-48D6-94BA-598A8D0D6903}" type="presParOf" srcId="{A4BCBF63-A1E2-4420-9E0C-D46FBD8D150B}" destId="{F734D580-64BD-4D7A-875A-7858B511C2E7}" srcOrd="0" destOrd="0" presId="urn:microsoft.com/office/officeart/2005/8/layout/lProcess3"/>
    <dgm:cxn modelId="{F6A0D85C-D7C0-4B7B-95CD-3C314F4343DE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5DC0BD07-CB6F-4757-846E-F02CBC2E4284}" type="presOf" srcId="{BD60A314-DEAC-4B77-9C32-D6092812E3B3}" destId="{19FFD44B-A287-4E50-A50C-9D81B93C6DEF}" srcOrd="0" destOrd="0" presId="urn:microsoft.com/office/officeart/2005/8/layout/lProcess3"/>
    <dgm:cxn modelId="{03230B69-D7E0-46EA-9386-2EF4AC938892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A67E5A5F-1529-4CC5-B1C8-DB8A21F7E9DB}" type="presParOf" srcId="{A4BCBF63-A1E2-4420-9E0C-D46FBD8D150B}" destId="{F734D580-64BD-4D7A-875A-7858B511C2E7}" srcOrd="0" destOrd="0" presId="urn:microsoft.com/office/officeart/2005/8/layout/lProcess3"/>
    <dgm:cxn modelId="{84C72F8B-0D0D-4AD5-A822-2BDA69CF892F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E7E4943A-A0E1-4E97-AFE6-08104CBCD9D8}" type="presOf" srcId="{458AAECA-2EDB-4ECC-9176-2B072EEEC409}" destId="{A4BCBF63-A1E2-4420-9E0C-D46FBD8D150B}" srcOrd="0" destOrd="0" presId="urn:microsoft.com/office/officeart/2005/8/layout/lProcess3"/>
    <dgm:cxn modelId="{9765C0EE-EC51-45A3-85B9-4E47312741D3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40A9FB7A-F39A-4D3B-8BF4-65331B06A302}" type="presParOf" srcId="{A4BCBF63-A1E2-4420-9E0C-D46FBD8D150B}" destId="{F734D580-64BD-4D7A-875A-7858B511C2E7}" srcOrd="0" destOrd="0" presId="urn:microsoft.com/office/officeart/2005/8/layout/lProcess3"/>
    <dgm:cxn modelId="{DE331714-0A6F-4CF7-9FCA-829C4BEDDE27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98B3537C-60FC-44E2-A65C-3F519CD31833}" type="presOf" srcId="{458AAECA-2EDB-4ECC-9176-2B072EEEC409}" destId="{A4BCBF63-A1E2-4420-9E0C-D46FBD8D150B}" srcOrd="0" destOrd="0" presId="urn:microsoft.com/office/officeart/2005/8/layout/lProcess3"/>
    <dgm:cxn modelId="{B61E7F78-E943-447E-B07C-CD383540972A}" type="presOf" srcId="{BD60A314-DEAC-4B77-9C32-D6092812E3B3}" destId="{19FFD44B-A287-4E50-A50C-9D81B93C6DEF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174DDA08-C2D7-462D-9CE8-2E72ECB045BB}" type="presParOf" srcId="{A4BCBF63-A1E2-4420-9E0C-D46FBD8D150B}" destId="{F734D580-64BD-4D7A-875A-7858B511C2E7}" srcOrd="0" destOrd="0" presId="urn:microsoft.com/office/officeart/2005/8/layout/lProcess3"/>
    <dgm:cxn modelId="{E1482140-1ECF-43C7-909A-E58678EF144E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58AAECA-2EDB-4ECC-9176-2B072EEEC409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D60A314-DEAC-4B77-9C32-D6092812E3B3}">
      <dgm:prSet phldrT="[Text]" custT="1"/>
      <dgm:spPr/>
      <dgm:t>
        <a:bodyPr/>
        <a:lstStyle/>
        <a:p>
          <a:r>
            <a:rPr lang="ru-RU" sz="1600" b="1" dirty="0" smtClean="0"/>
            <a:t>Ключевые показатели</a:t>
          </a:r>
          <a:endParaRPr lang="ru-RU" sz="1600" b="1" dirty="0"/>
        </a:p>
      </dgm:t>
    </dgm:pt>
    <dgm:pt modelId="{714562F3-104D-4C8D-B16C-5F67D4F204A9}" type="parTrans" cxnId="{3851F65C-C429-42F2-9EED-C8CA7CE229D4}">
      <dgm:prSet/>
      <dgm:spPr/>
      <dgm:t>
        <a:bodyPr/>
        <a:lstStyle/>
        <a:p>
          <a:endParaRPr lang="ru-RU"/>
        </a:p>
      </dgm:t>
    </dgm:pt>
    <dgm:pt modelId="{B5FEC0DF-63B3-4BC3-B4BF-2A6C6C4C3FC2}" type="sibTrans" cxnId="{3851F65C-C429-42F2-9EED-C8CA7CE229D4}">
      <dgm:prSet/>
      <dgm:spPr/>
      <dgm:t>
        <a:bodyPr/>
        <a:lstStyle/>
        <a:p>
          <a:endParaRPr lang="ru-RU"/>
        </a:p>
      </dgm:t>
    </dgm:pt>
    <dgm:pt modelId="{A4BCBF63-A1E2-4420-9E0C-D46FBD8D150B}" type="pres">
      <dgm:prSet presAssocID="{458AAECA-2EDB-4ECC-9176-2B072EEEC4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734D580-64BD-4D7A-875A-7858B511C2E7}" type="pres">
      <dgm:prSet presAssocID="{BD60A314-DEAC-4B77-9C32-D6092812E3B3}" presName="horFlow" presStyleCnt="0"/>
      <dgm:spPr/>
    </dgm:pt>
    <dgm:pt modelId="{19FFD44B-A287-4E50-A50C-9D81B93C6DEF}" type="pres">
      <dgm:prSet presAssocID="{BD60A314-DEAC-4B77-9C32-D6092812E3B3}" presName="bigChev" presStyleLbl="node1" presStyleIdx="0" presStyleCnt="1" custScaleX="321123" custLinFactY="-100000" custLinFactNeighborX="21266" custLinFactNeighborY="-147878"/>
      <dgm:spPr/>
      <dgm:t>
        <a:bodyPr/>
        <a:lstStyle/>
        <a:p>
          <a:endParaRPr lang="ru-RU"/>
        </a:p>
      </dgm:t>
    </dgm:pt>
  </dgm:ptLst>
  <dgm:cxnLst>
    <dgm:cxn modelId="{C8AD19A8-0A43-4818-B86D-D1E1FD6D1724}" type="presOf" srcId="{458AAECA-2EDB-4ECC-9176-2B072EEEC409}" destId="{A4BCBF63-A1E2-4420-9E0C-D46FBD8D150B}" srcOrd="0" destOrd="0" presId="urn:microsoft.com/office/officeart/2005/8/layout/lProcess3"/>
    <dgm:cxn modelId="{3851F65C-C429-42F2-9EED-C8CA7CE229D4}" srcId="{458AAECA-2EDB-4ECC-9176-2B072EEEC409}" destId="{BD60A314-DEAC-4B77-9C32-D6092812E3B3}" srcOrd="0" destOrd="0" parTransId="{714562F3-104D-4C8D-B16C-5F67D4F204A9}" sibTransId="{B5FEC0DF-63B3-4BC3-B4BF-2A6C6C4C3FC2}"/>
    <dgm:cxn modelId="{0F7BF049-0E86-46D3-93E4-714824FA94A8}" type="presOf" srcId="{BD60A314-DEAC-4B77-9C32-D6092812E3B3}" destId="{19FFD44B-A287-4E50-A50C-9D81B93C6DEF}" srcOrd="0" destOrd="0" presId="urn:microsoft.com/office/officeart/2005/8/layout/lProcess3"/>
    <dgm:cxn modelId="{C430DA7A-E653-4871-B68E-BBD61B47A787}" type="presParOf" srcId="{A4BCBF63-A1E2-4420-9E0C-D46FBD8D150B}" destId="{F734D580-64BD-4D7A-875A-7858B511C2E7}" srcOrd="0" destOrd="0" presId="urn:microsoft.com/office/officeart/2005/8/layout/lProcess3"/>
    <dgm:cxn modelId="{BA2149CA-3DDC-4D65-8624-E1AD14FF13EE}" type="presParOf" srcId="{F734D580-64BD-4D7A-875A-7858B511C2E7}" destId="{19FFD44B-A287-4E50-A50C-9D81B93C6DE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D44B-A287-4E50-A50C-9D81B93C6DEF}">
      <dsp:nvSpPr>
        <dsp:cNvPr id="0" name=""/>
        <dsp:cNvSpPr/>
      </dsp:nvSpPr>
      <dsp:spPr>
        <a:xfrm>
          <a:off x="457196" y="0"/>
          <a:ext cx="2876549" cy="3583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Ключевые показатели</a:t>
          </a:r>
          <a:endParaRPr lang="ru-RU" sz="1600" b="1" kern="1200" dirty="0"/>
        </a:p>
      </dsp:txBody>
      <dsp:txXfrm>
        <a:off x="636352" y="0"/>
        <a:ext cx="2518238" cy="358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564FB-7304-3F42-9C00-B801A938C363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7EB1D-2C04-FD4B-BA27-29990A6034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278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F6E01-B518-2C47-A9A7-A049358A22D2}" type="datetimeFigureOut">
              <a:rPr lang="ru-RU" smtClean="0"/>
              <a:t>11.09.2013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E1684-07DE-394D-A6AB-85CAB4E2C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223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4571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1" y="2130425"/>
            <a:ext cx="7772400" cy="1470025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09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82898" y="509129"/>
            <a:ext cx="8229600" cy="1143000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02163"/>
            <a:ext cx="8229600" cy="4002255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63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22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01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8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91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61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01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69" indent="0">
              <a:buNone/>
              <a:defRPr sz="2400"/>
            </a:lvl3pPr>
            <a:lvl4pPr marL="1371404" indent="0">
              <a:buNone/>
              <a:defRPr sz="2000"/>
            </a:lvl4pPr>
            <a:lvl5pPr marL="1828539" indent="0">
              <a:buNone/>
              <a:defRPr sz="2000"/>
            </a:lvl5pPr>
            <a:lvl6pPr marL="2285674" indent="0">
              <a:buNone/>
              <a:defRPr sz="2000"/>
            </a:lvl6pPr>
            <a:lvl7pPr marL="2742809" indent="0">
              <a:buNone/>
              <a:defRPr sz="2000"/>
            </a:lvl7pPr>
            <a:lvl8pPr marL="3199944" indent="0">
              <a:buNone/>
              <a:defRPr sz="2000"/>
            </a:lvl8pPr>
            <a:lvl9pPr marL="3657078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396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5BF4A-F23F-FA4A-A17F-F0F3E23FAF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68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898" y="458327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51361"/>
            <a:ext cx="8229600" cy="4002255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428066" y="6330952"/>
            <a:ext cx="491066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5BF4A-F23F-FA4A-A17F-F0F3E23FAF5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49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45713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1" indent="-342851" algn="l" defTabSz="45713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44" indent="-285709" algn="l" defTabSz="457135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7" indent="-228567" algn="l" defTabSz="45713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71" indent="-228567" algn="l" defTabSz="457135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6" indent="-228567" algn="l" defTabSz="457135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41" indent="-228567" algn="l" defTabSz="4571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6" indent="-228567" algn="l" defTabSz="4571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1" indent="-228567" algn="l" defTabSz="4571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6" indent="-228567" algn="l" defTabSz="45713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9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4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9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4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8" algn="l" defTabSz="4571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jp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25.png"/><Relationship Id="rId4" Type="http://schemas.openxmlformats.org/officeDocument/2006/relationships/diagramLayout" Target="../diagrams/layout18.xml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mRush_Presentation_E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6274" y="4991284"/>
            <a:ext cx="2429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Александра </a:t>
            </a:r>
            <a:r>
              <a:rPr lang="ru-RU" b="1" dirty="0" err="1" smtClean="0">
                <a:solidFill>
                  <a:schemeClr val="bg1"/>
                </a:solidFill>
              </a:rPr>
              <a:t>Тачалова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SEMRush.com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 descr="logo_semrush_400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36" y="385981"/>
            <a:ext cx="4902200" cy="538046"/>
          </a:xfrm>
          <a:prstGeom prst="rect">
            <a:avLst/>
          </a:prstGeom>
        </p:spPr>
      </p:pic>
      <p:sp>
        <p:nvSpPr>
          <p:cNvPr id="12" name="Прямоугольник 4"/>
          <p:cNvSpPr/>
          <p:nvPr/>
        </p:nvSpPr>
        <p:spPr>
          <a:xfrm>
            <a:off x="5389031" y="4991283"/>
            <a:ext cx="2726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a.tachalova@semrush.com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err="1" smtClean="0">
                <a:solidFill>
                  <a:schemeClr val="bg1"/>
                </a:solidFill>
              </a:rPr>
              <a:t>AlexTachalova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7662" y="2002215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Автоматизированный анализ конкурентов как инструмент повышения эффективности онлайн продаж</a:t>
            </a:r>
          </a:p>
        </p:txBody>
      </p:sp>
    </p:spTree>
    <p:extLst>
      <p:ext uri="{BB962C8B-B14F-4D97-AF65-F5344CB8AC3E}">
        <p14:creationId xmlns:p14="http://schemas.microsoft.com/office/powerpoint/2010/main" val="39391712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1" y="1"/>
            <a:ext cx="9169401" cy="10287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Ключевые показатели, которые необходимо знать при анализе конкурентов</a:t>
            </a: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342" y="1947197"/>
            <a:ext cx="805723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Определение доменов конкурентов</a:t>
            </a:r>
            <a:endParaRPr lang="en-US" sz="2200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sz="2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Поиск ключевых слов </a:t>
            </a:r>
            <a:r>
              <a:rPr lang="ru-RU" sz="2200" dirty="0"/>
              <a:t>в поисковой</a:t>
            </a:r>
            <a:r>
              <a:rPr lang="en-US" sz="2200" dirty="0"/>
              <a:t>/</a:t>
            </a:r>
            <a:r>
              <a:rPr lang="ru-RU" sz="2200" dirty="0"/>
              <a:t>рекламной выдаче </a:t>
            </a:r>
            <a:endParaRPr lang="en-US" sz="2200" dirty="0" smtClean="0"/>
          </a:p>
          <a:p>
            <a:endParaRPr lang="ru-RU" sz="2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Анализ текстов </a:t>
            </a:r>
            <a:r>
              <a:rPr lang="ru-RU" sz="2200" dirty="0"/>
              <a:t>рекламных объявлений </a:t>
            </a:r>
            <a:r>
              <a:rPr lang="ru-RU" sz="2200" dirty="0" smtClean="0"/>
              <a:t>и истории их изменений</a:t>
            </a:r>
          </a:p>
          <a:p>
            <a:endParaRPr lang="ru-RU" sz="22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200" dirty="0" smtClean="0"/>
              <a:t>Работа </a:t>
            </a:r>
            <a:r>
              <a:rPr lang="ru-RU" sz="2200" dirty="0"/>
              <a:t>с ключевыми словами, примеры проведенных аналитики</a:t>
            </a:r>
            <a:endParaRPr lang="en-US" sz="2200" dirty="0"/>
          </a:p>
          <a:p>
            <a:endParaRPr lang="ru-RU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-1" y="106694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Что мы рассмотри</a:t>
            </a:r>
            <a:r>
              <a:rPr lang="ru-RU" sz="2400" b="1" dirty="0" smtClean="0"/>
              <a:t>м</a:t>
            </a:r>
            <a:r>
              <a:rPr lang="en-US" sz="2400" b="1" dirty="0" smtClean="0"/>
              <a:t>?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28486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349699258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t="32226" r="18001" b="33887"/>
          <a:stretch/>
        </p:blipFill>
        <p:spPr>
          <a:xfrm>
            <a:off x="771525" y="2955119"/>
            <a:ext cx="3705225" cy="11059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4785372"/>
            <a:ext cx="3705225" cy="426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1525" y="1785272"/>
            <a:ext cx="803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Нет данных о наших поисковых запросах из внутренних сервисов по статистике</a:t>
            </a:r>
            <a:r>
              <a:rPr lang="ru-RU" sz="2400" dirty="0"/>
              <a:t> </a:t>
            </a:r>
            <a:r>
              <a:rPr lang="ru-RU" sz="2400" dirty="0" smtClean="0"/>
              <a:t>и отсутствует семантическое ядро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18379" r="5854" b="14226"/>
          <a:stretch/>
        </p:blipFill>
        <p:spPr>
          <a:xfrm>
            <a:off x="5010150" y="2955119"/>
            <a:ext cx="3792682" cy="11569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b="30667"/>
          <a:stretch/>
        </p:blipFill>
        <p:spPr>
          <a:xfrm>
            <a:off x="4787177" y="4352924"/>
            <a:ext cx="3890097" cy="116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48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683227530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18379" r="5854" b="14226"/>
          <a:stretch/>
        </p:blipFill>
        <p:spPr>
          <a:xfrm>
            <a:off x="161926" y="1716869"/>
            <a:ext cx="1609724" cy="4910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51859" r="56613" b="15398"/>
          <a:stretch/>
        </p:blipFill>
        <p:spPr>
          <a:xfrm>
            <a:off x="2250279" y="1793067"/>
            <a:ext cx="5216044" cy="470298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476500" y="4362450"/>
            <a:ext cx="1304925" cy="333375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390650" y="3486154"/>
            <a:ext cx="1181100" cy="104298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390651" y="4144559"/>
            <a:ext cx="1266824" cy="38457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390650" y="4556661"/>
            <a:ext cx="1181099" cy="55111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390650" y="4556661"/>
            <a:ext cx="1209675" cy="96307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90650" y="4556661"/>
            <a:ext cx="1181100" cy="134883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47639" y="4181474"/>
            <a:ext cx="1314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Требуют проверки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27975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102240943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9" y="1659642"/>
            <a:ext cx="2089962" cy="105727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893110" y="1892974"/>
            <a:ext cx="7250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Toolbar</a:t>
            </a:r>
            <a:r>
              <a:rPr lang="ru-RU" sz="2000" b="1" dirty="0"/>
              <a:t> </a:t>
            </a:r>
            <a:r>
              <a:rPr lang="ru-RU" sz="2000" b="1" dirty="0" smtClean="0"/>
              <a:t>для анализа</a:t>
            </a:r>
            <a:r>
              <a:rPr lang="en-US" sz="2000" b="1" dirty="0" smtClean="0"/>
              <a:t> </a:t>
            </a:r>
            <a:r>
              <a:rPr lang="ru-RU" sz="2000" b="1" dirty="0" err="1" smtClean="0"/>
              <a:t>ключевиков</a:t>
            </a:r>
            <a:r>
              <a:rPr lang="ru-RU" sz="2000" b="1" dirty="0" smtClean="0"/>
              <a:t> доменов (</a:t>
            </a:r>
            <a:r>
              <a:rPr lang="en-US" sz="2000" b="1" dirty="0" smtClean="0"/>
              <a:t>Keyword density)</a:t>
            </a:r>
            <a:endParaRPr lang="ru-RU" sz="2000" b="1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29319" r="81240" b="26296"/>
          <a:stretch/>
        </p:blipFill>
        <p:spPr>
          <a:xfrm>
            <a:off x="759672" y="2716917"/>
            <a:ext cx="2878100" cy="3774553"/>
          </a:xfrm>
          <a:prstGeom prst="rect">
            <a:avLst/>
          </a:prstGeom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" t="8069" r="81973" b="44585"/>
          <a:stretch/>
        </p:blipFill>
        <p:spPr bwMode="auto">
          <a:xfrm>
            <a:off x="5099861" y="2619520"/>
            <a:ext cx="2847975" cy="396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53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75245108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4" t="16114" r="24343" b="36850"/>
          <a:stretch/>
        </p:blipFill>
        <p:spPr bwMode="auto">
          <a:xfrm>
            <a:off x="828673" y="2747043"/>
            <a:ext cx="6857999" cy="3907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9" t="6265" r="48614" b="88532"/>
          <a:stretch/>
        </p:blipFill>
        <p:spPr bwMode="auto">
          <a:xfrm>
            <a:off x="2971801" y="1863211"/>
            <a:ext cx="4714871" cy="88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7" b="33166"/>
          <a:stretch/>
        </p:blipFill>
        <p:spPr>
          <a:xfrm>
            <a:off x="238125" y="1863211"/>
            <a:ext cx="2581275" cy="64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53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849275375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t="32226" r="18001" b="33887"/>
          <a:stretch/>
        </p:blipFill>
        <p:spPr>
          <a:xfrm>
            <a:off x="123825" y="1725390"/>
            <a:ext cx="1933575" cy="5771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8" t="40000" r="25438" b="21884"/>
          <a:stretch/>
        </p:blipFill>
        <p:spPr>
          <a:xfrm>
            <a:off x="259057" y="2381250"/>
            <a:ext cx="8677125" cy="371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63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012284141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80832"/>
            <a:ext cx="2219324" cy="25522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0" t="6266" r="43683" b="68228"/>
          <a:stretch/>
        </p:blipFill>
        <p:spPr bwMode="auto">
          <a:xfrm>
            <a:off x="1079498" y="2038350"/>
            <a:ext cx="6490943" cy="229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1" t="6266" r="1709" b="68228"/>
          <a:stretch/>
        </p:blipFill>
        <p:spPr bwMode="auto">
          <a:xfrm>
            <a:off x="1079498" y="4401608"/>
            <a:ext cx="6588127" cy="232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480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303661743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№1</a:t>
            </a:r>
            <a:endParaRPr lang="ru-RU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1681692"/>
            <a:ext cx="1428749" cy="164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t="31706" r="28025" b="7849"/>
          <a:stretch/>
        </p:blipFill>
        <p:spPr>
          <a:xfrm>
            <a:off x="719136" y="1922197"/>
            <a:ext cx="7558089" cy="447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32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Домены Конкурентов</a:t>
            </a: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31828709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127446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Автоматизированный поиск – Вариант №1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" t="20313" r="68647" b="25000"/>
          <a:stretch/>
        </p:blipFill>
        <p:spPr bwMode="auto">
          <a:xfrm>
            <a:off x="2171698" y="2173568"/>
            <a:ext cx="4562475" cy="468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25401" y="178996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Распределение совпадений данных по конкурентам у сервисов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66602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Домены Конкурентов</a:t>
            </a: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695331041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127446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Автоматизированный поиск – Вариант №1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50628465"/>
              </p:ext>
            </p:extLst>
          </p:nvPr>
        </p:nvGraphicFramePr>
        <p:xfrm>
          <a:off x="1042987" y="2364779"/>
          <a:ext cx="7381875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189297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Распределение совпадений данных по конкурентам у сервисов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73524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Домены Конкурентов</a:t>
            </a: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018414767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127446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Автоматизированный поиск – Вариант №1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89297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Подведем итоги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57275" y="2491085"/>
            <a:ext cx="72580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Все сервисы, которые мы рассмотрели были бесплатными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pPr marL="342900" indent="-342900">
              <a:buFontTx/>
              <a:buAutoNum type="arabicPeriod"/>
            </a:pPr>
            <a:r>
              <a:rPr lang="ru-RU" sz="2000" dirty="0"/>
              <a:t>Все сервисы являются автоматизированным вариантом анализа конкурентной среды Вашего домена 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Запросы непосредственно на сервисе можно совершать без регистрации на нем 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Точность данных у сервисов сильно варьируется</a:t>
            </a:r>
          </a:p>
          <a:p>
            <a:pPr marL="342900" indent="-342900">
              <a:buAutoNum type="arabicPeriod"/>
            </a:pPr>
            <a:endParaRPr lang="ru-RU" sz="2000" dirty="0"/>
          </a:p>
          <a:p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5988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82566293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</a:t>
            </a:r>
            <a:r>
              <a:rPr lang="ru-RU" sz="2400" b="1" dirty="0" smtClean="0"/>
              <a:t>№2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1525" y="1785272"/>
            <a:ext cx="803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Есть данные о поисковых </a:t>
            </a:r>
            <a:r>
              <a:rPr lang="ru-RU" sz="2400" dirty="0" smtClean="0"/>
              <a:t>запросах из внутренних сервисов по статистике</a:t>
            </a:r>
            <a:r>
              <a:rPr lang="ru-RU" sz="2400" dirty="0"/>
              <a:t> </a:t>
            </a:r>
            <a:r>
              <a:rPr lang="ru-RU" sz="2400" dirty="0" smtClean="0"/>
              <a:t>и </a:t>
            </a:r>
            <a:r>
              <a:rPr lang="ru-RU" sz="2400" dirty="0" smtClean="0"/>
              <a:t> собрано </a:t>
            </a:r>
            <a:r>
              <a:rPr lang="ru-RU" sz="2400" dirty="0" smtClean="0"/>
              <a:t>семантическое ядро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0" t="7609" r="64257" b="85355"/>
          <a:stretch/>
        </p:blipFill>
        <p:spPr bwMode="auto">
          <a:xfrm>
            <a:off x="276224" y="2644111"/>
            <a:ext cx="2348779" cy="63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8" t="28907" r="35035" b="65364"/>
          <a:stretch/>
        </p:blipFill>
        <p:spPr bwMode="auto">
          <a:xfrm>
            <a:off x="2409824" y="2711519"/>
            <a:ext cx="5277616" cy="54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t="32683" r="49580" b="27835"/>
          <a:stretch/>
        </p:blipFill>
        <p:spPr bwMode="auto">
          <a:xfrm>
            <a:off x="2625003" y="3158829"/>
            <a:ext cx="4642572" cy="348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741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93316991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</a:t>
            </a:r>
            <a:r>
              <a:rPr lang="ru-RU" sz="2400" b="1" dirty="0" smtClean="0"/>
              <a:t>№2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0" t="28907" r="27051" b="20442"/>
          <a:stretch/>
        </p:blipFill>
        <p:spPr bwMode="auto">
          <a:xfrm>
            <a:off x="1514473" y="1892368"/>
            <a:ext cx="6803178" cy="4470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445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Домены Конкурентов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88134803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поиск – Вариант </a:t>
            </a:r>
            <a:r>
              <a:rPr lang="ru-RU" sz="2400" b="1" dirty="0" smtClean="0"/>
              <a:t>№2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80724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Подведем итоги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57275" y="2348210"/>
            <a:ext cx="72580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Семантическое ядро может состоять не более, чем из 100 слов. </a:t>
            </a: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  <a:p>
            <a:pPr marL="342900" indent="-342900">
              <a:buFontTx/>
              <a:buAutoNum type="arabicPeriod"/>
            </a:pPr>
            <a:r>
              <a:rPr lang="ru-RU" sz="2000" dirty="0" smtClean="0"/>
              <a:t>Подобранные ключевые слова должны очень точно быть подобраны и не иметь широкого семантического значения.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Не совсем понятно какие конкуренты из одно </a:t>
            </a:r>
            <a:r>
              <a:rPr lang="en-US" sz="2000" dirty="0" err="1" smtClean="0"/>
              <a:t>Yandex</a:t>
            </a:r>
            <a:r>
              <a:rPr lang="ru-RU" sz="2000" dirty="0" smtClean="0"/>
              <a:t>, а какие из </a:t>
            </a:r>
            <a:r>
              <a:rPr lang="en-US" sz="2000" dirty="0" smtClean="0"/>
              <a:t>Google.</a:t>
            </a: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Прост в использовании, не требует регистрации</a:t>
            </a:r>
            <a:endParaRPr lang="ru-RU" sz="2000" dirty="0"/>
          </a:p>
          <a:p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3737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763977079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47875" y="1732006"/>
            <a:ext cx="68883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err="1" smtClean="0"/>
              <a:t>Краулинг</a:t>
            </a:r>
            <a:r>
              <a:rPr lang="ru-RU" sz="2200" dirty="0" smtClean="0"/>
              <a:t> вебсайтов конкурентов</a:t>
            </a:r>
            <a:endParaRPr lang="ru-RU" sz="2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1" y="1653694"/>
            <a:ext cx="1857374" cy="61518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581" r="39869" b="49219"/>
          <a:stretch/>
        </p:blipFill>
        <p:spPr bwMode="auto">
          <a:xfrm>
            <a:off x="152387" y="2343928"/>
            <a:ext cx="8839226" cy="357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1824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643206555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0" t="32226" r="18001" b="33887"/>
          <a:stretch/>
        </p:blipFill>
        <p:spPr>
          <a:xfrm>
            <a:off x="200025" y="1797235"/>
            <a:ext cx="2124075" cy="63397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5" t="6266" r="26318" b="10416"/>
          <a:stretch/>
        </p:blipFill>
        <p:spPr bwMode="auto">
          <a:xfrm>
            <a:off x="2484386" y="1797235"/>
            <a:ext cx="4983214" cy="483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128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64156366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865357"/>
            <a:ext cx="2733675" cy="3143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9706" y="1709610"/>
            <a:ext cx="46108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http://bit.ly/16jUeNu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0" t="6618" r="17309" b="34738"/>
          <a:stretch/>
        </p:blipFill>
        <p:spPr bwMode="auto">
          <a:xfrm>
            <a:off x="266700" y="2457359"/>
            <a:ext cx="8343900" cy="410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041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57207744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865357"/>
            <a:ext cx="2733675" cy="3143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9706" y="1709610"/>
            <a:ext cx="46108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http://bit.ly/16jUeNu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t="9114" r="15100" b="25591"/>
          <a:stretch/>
        </p:blipFill>
        <p:spPr bwMode="auto">
          <a:xfrm>
            <a:off x="457200" y="2415836"/>
            <a:ext cx="8153400" cy="430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6237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235244606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865357"/>
            <a:ext cx="2733675" cy="3143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9706" y="1709610"/>
            <a:ext cx="46108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http://bit.ly/16jUeNu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5" t="31365" r="1929" b="47526"/>
          <a:stretch/>
        </p:blipFill>
        <p:spPr bwMode="auto">
          <a:xfrm>
            <a:off x="556416" y="2550764"/>
            <a:ext cx="8031163" cy="177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6" t="31365" r="1855" b="47526"/>
          <a:stretch/>
        </p:blipFill>
        <p:spPr bwMode="auto">
          <a:xfrm>
            <a:off x="556416" y="4456559"/>
            <a:ext cx="8069466" cy="178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631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Анализ текстов рекламных объявлений и история их изменений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13600097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Текст рекламных объявлений</a:t>
            </a:r>
            <a:endParaRPr lang="ru-RU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865357"/>
            <a:ext cx="2733675" cy="3143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99706" y="1709610"/>
            <a:ext cx="46108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http://bit.ly/16jUeNu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4" t="18498" r="43032" b="50000"/>
          <a:stretch/>
        </p:blipFill>
        <p:spPr bwMode="auto">
          <a:xfrm>
            <a:off x="614362" y="2294385"/>
            <a:ext cx="7615238" cy="324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0" t="82619" r="22510" b="7246"/>
          <a:stretch/>
        </p:blipFill>
        <p:spPr bwMode="auto">
          <a:xfrm>
            <a:off x="614362" y="5537787"/>
            <a:ext cx="7595096" cy="104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504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Анализ текстов рекламных объявлений и история их изменений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93856921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История рекламных объявлений</a:t>
            </a:r>
            <a:endParaRPr lang="ru-RU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865357"/>
            <a:ext cx="2733675" cy="31437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99706" y="1709610"/>
            <a:ext cx="46108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http://bit.ly/16jUeNu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3" t="22564" r="7563" b="63802"/>
          <a:stretch/>
        </p:blipFill>
        <p:spPr bwMode="auto">
          <a:xfrm>
            <a:off x="356081" y="2895600"/>
            <a:ext cx="8349769" cy="153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962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105539494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80724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Подведем итоги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57275" y="2348210"/>
            <a:ext cx="72580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Лучше всего использовать для этого платные сервисы, чтобы избежать потери времени</a:t>
            </a: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Точно выявленные ключевые слова конкурентов в поисковой выдаче помогут разобраться в продуктовой линейки конкурента, выявить закономерности роста того или иного сегмента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Анализ рекламных объявлений конкурентов позволит не только улучшить качество своих рекламных текстов, но и значительно расширить количество рекламных </a:t>
            </a:r>
            <a:r>
              <a:rPr lang="ru-RU" sz="2000" dirty="0" err="1" smtClean="0"/>
              <a:t>ключевиков</a:t>
            </a:r>
            <a:endParaRPr lang="ru-RU" sz="2000" dirty="0" smtClean="0"/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001525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Примеры проведенной аналитики по ключевым словам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72793387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Пример анализа бренда </a:t>
            </a:r>
            <a:r>
              <a:rPr lang="en-US" sz="2400" b="1" dirty="0" smtClean="0"/>
              <a:t>Sony </a:t>
            </a:r>
            <a:r>
              <a:rPr lang="ru-RU" sz="2400" b="1" dirty="0" smtClean="0"/>
              <a:t>у домена </a:t>
            </a:r>
            <a:r>
              <a:rPr lang="en-US" sz="2400" b="1" dirty="0" smtClean="0"/>
              <a:t>Euroset.ru</a:t>
            </a:r>
            <a:endParaRPr lang="ru-RU" sz="2400" b="1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498392964"/>
              </p:ext>
            </p:extLst>
          </p:nvPr>
        </p:nvGraphicFramePr>
        <p:xfrm>
          <a:off x="99147" y="1733551"/>
          <a:ext cx="8755206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87282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Примеры проведенной аналитики по ключевым словам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57590558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Пример подбора ключевых слов для продвижения в топ 10</a:t>
            </a:r>
            <a:endParaRPr lang="ru-RU" sz="2400" b="1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216808457"/>
              </p:ext>
            </p:extLst>
          </p:nvPr>
        </p:nvGraphicFramePr>
        <p:xfrm>
          <a:off x="95250" y="1733551"/>
          <a:ext cx="8854353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038532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Примеры проведенной аналитики по ключевым словам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948975322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25401" y="1150985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Пример подбора ключевых слов для продвижения в топ 10</a:t>
            </a:r>
            <a:endParaRPr lang="ru-RU" sz="2400" b="1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176348532"/>
              </p:ext>
            </p:extLst>
          </p:nvPr>
        </p:nvGraphicFramePr>
        <p:xfrm>
          <a:off x="194397" y="1733551"/>
          <a:ext cx="8755206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408918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-25401" y="4230"/>
            <a:ext cx="9169401" cy="10287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Ключевые слова в поисковой и рекламной выдаче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89758" y="437956"/>
            <a:ext cx="1126067" cy="23321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558156823"/>
              </p:ext>
            </p:extLst>
          </p:nvPr>
        </p:nvGraphicFramePr>
        <p:xfrm>
          <a:off x="-104775" y="99480"/>
          <a:ext cx="3409951" cy="35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" y="1141114"/>
            <a:ext cx="9143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Автоматизированный </a:t>
            </a:r>
            <a:r>
              <a:rPr lang="ru-RU" sz="2400" b="1" dirty="0" smtClean="0"/>
              <a:t>анализ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80724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Подведем итоги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57275" y="2348210"/>
            <a:ext cx="72580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/>
              <a:t>Следует тщательно проанализировать товарную линейку конкурентов и построить матрицу их совпадений или наоборот уникальности. Благодаря этому можно найти много новых возможностей для роста.</a:t>
            </a:r>
            <a:endParaRPr lang="ru-RU" sz="2000" dirty="0" smtClean="0"/>
          </a:p>
          <a:p>
            <a:pPr marL="342900" indent="-342900">
              <a:buAutoNum type="arabicPeriod"/>
            </a:pP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/>
              <a:t>Трудность продвижения того или иного поискового запроса сильно зависит от уровня конкуренции, потом нахождение запроса за топ10 в выдаче, не является точным </a:t>
            </a:r>
            <a:r>
              <a:rPr lang="ru-RU" sz="2000" dirty="0" err="1" smtClean="0"/>
              <a:t>индетификатором</a:t>
            </a:r>
            <a:r>
              <a:rPr lang="ru-RU" sz="2000" dirty="0" smtClean="0"/>
              <a:t> </a:t>
            </a:r>
            <a:r>
              <a:rPr lang="en-US" sz="2000" dirty="0" smtClean="0"/>
              <a:t>SEO </a:t>
            </a:r>
            <a:r>
              <a:rPr lang="ru-RU" sz="2000" dirty="0" smtClean="0"/>
              <a:t>успеха. Обязательно следует обращать внимание на уровень конкуренции запроса.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533188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mRush_Presentation_E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800000"/>
          </a:xfrm>
        </p:spPr>
        <p:txBody>
          <a:bodyPr>
            <a:normAutofit/>
          </a:bodyPr>
          <a:lstStyle/>
          <a:p>
            <a:r>
              <a:rPr lang="ru-RU" b="1" spc="-150" dirty="0">
                <a:solidFill>
                  <a:schemeClr val="bg1"/>
                </a:solidFill>
              </a:rPr>
              <a:t>Спасибо за </a:t>
            </a:r>
            <a:r>
              <a:rPr lang="ru-RU" b="1" spc="-150" dirty="0" smtClean="0">
                <a:solidFill>
                  <a:schemeClr val="bg1"/>
                </a:solidFill>
              </a:rPr>
              <a:t>внимание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2991" y="4801574"/>
            <a:ext cx="2382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Александра </a:t>
            </a:r>
            <a:r>
              <a:rPr lang="ru-RU" b="1" dirty="0" err="1" smtClean="0">
                <a:solidFill>
                  <a:schemeClr val="bg1"/>
                </a:solidFill>
              </a:rPr>
              <a:t>Тачалова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SEMRush.com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066" y="326493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FFFFFF"/>
                </a:solidFill>
              </a:rPr>
              <a:t>промокод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10" name="Picture 9" descr="logo_semrush_400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67" y="2357656"/>
            <a:ext cx="4902200" cy="5380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7600" y="3315734"/>
            <a:ext cx="338666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http://bit.ly/16jUeNu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4"/>
          <p:cNvSpPr/>
          <p:nvPr/>
        </p:nvSpPr>
        <p:spPr>
          <a:xfrm>
            <a:off x="5217582" y="4801574"/>
            <a:ext cx="3107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a.tachalova@semrush.com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www.semrush.com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263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ev-2809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26951</TotalTime>
  <Words>549</Words>
  <Application>Microsoft Office PowerPoint</Application>
  <PresentationFormat>On-screen Show (4:3)</PresentationFormat>
  <Paragraphs>139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kiev-28092012</vt:lpstr>
      <vt:lpstr>PowerPoint Presentation</vt:lpstr>
      <vt:lpstr>Ключевые показатели, которые необходимо знать при анализе конкурентов</vt:lpstr>
      <vt:lpstr>   Домены Конкурентов  </vt:lpstr>
      <vt:lpstr>   Домены Конкурентов  </vt:lpstr>
      <vt:lpstr>   Домены Конкурентов  </vt:lpstr>
      <vt:lpstr>   Домены Конкурентов  </vt:lpstr>
      <vt:lpstr>   Домены Конкурентов  </vt:lpstr>
      <vt:lpstr>   Домены Конкурентов  </vt:lpstr>
      <vt:lpstr>   Домены Конкурентов  </vt:lpstr>
      <vt:lpstr> Домены Конкурентов</vt:lpstr>
      <vt:lpstr> Домены Конкурентов</vt:lpstr>
      <vt:lpstr> Домены Конкурентов</vt:lpstr>
      <vt:lpstr>   Домены Конкурентов  </vt:lpstr>
      <vt:lpstr>   Домены Конкурентов  </vt:lpstr>
      <vt:lpstr>   Домены Конкурентов  </vt:lpstr>
      <vt:lpstr>   Ключевые слова в поисковой и рекламной выдаче  </vt:lpstr>
      <vt:lpstr>   Ключевые слова в поисковой и рекламной выдаче  </vt:lpstr>
      <vt:lpstr>   Ключевые слова в поисковой и рекламной выдаче  </vt:lpstr>
      <vt:lpstr>   Ключевые слова в поисковой и рекламной выдаче  </vt:lpstr>
      <vt:lpstr>   Ключевые слова в поисковой и рекламной выдаче  </vt:lpstr>
      <vt:lpstr>    Анализ текстов рекламных объявлений и история их изменений   </vt:lpstr>
      <vt:lpstr>    Анализ текстов рекламных объявлений и история их изменений   </vt:lpstr>
      <vt:lpstr>   Ключевые слова в поисковой и рекламной выдаче  </vt:lpstr>
      <vt:lpstr>    Примеры проведенной аналитики по ключевым словам   </vt:lpstr>
      <vt:lpstr>    Примеры проведенной аналитики по ключевым словам   </vt:lpstr>
      <vt:lpstr>    Примеры проведенной аналитики по ключевым словам   </vt:lpstr>
      <vt:lpstr>   Ключевые слова в поисковой и рекламной выдаче 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Выдача Google,  независимая статистика</dc:title>
  <dc:creator>Oleg</dc:creator>
  <cp:lastModifiedBy>Александра</cp:lastModifiedBy>
  <cp:revision>473</cp:revision>
  <dcterms:created xsi:type="dcterms:W3CDTF">2012-10-19T05:39:50Z</dcterms:created>
  <dcterms:modified xsi:type="dcterms:W3CDTF">2013-09-11T13:35:58Z</dcterms:modified>
</cp:coreProperties>
</file>